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84" r:id="rId2"/>
    <p:sldId id="285" r:id="rId3"/>
    <p:sldId id="286" r:id="rId4"/>
    <p:sldId id="287" r:id="rId5"/>
    <p:sldId id="288" r:id="rId6"/>
    <p:sldId id="276" r:id="rId7"/>
    <p:sldId id="275" r:id="rId8"/>
    <p:sldId id="281" r:id="rId9"/>
    <p:sldId id="283" r:id="rId10"/>
  </p:sldIdLst>
  <p:sldSz cx="12192000" cy="25199975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Bahnschrift Light Condensed" panose="020B0502040204020203" pitchFamily="34" charset="0"/>
      <p:regular r:id="rId12"/>
    </p:embeddedFont>
    <p:embeddedFont>
      <p:font typeface="Browallia New" panose="020B0604020202020204" pitchFamily="34" charset="-34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loud Light" panose="02000000000000000000" charset="-34"/>
      <p:regular r:id="rId23"/>
    </p:embeddedFont>
    <p:embeddedFont>
      <p:font typeface="Cordia New" panose="020B0304020202020204" pitchFamily="34" charset="-34"/>
      <p:regular r:id="rId24"/>
      <p:bold r:id="rId25"/>
      <p:italic r:id="rId26"/>
      <p:boldItalic r:id="rId27"/>
    </p:embeddedFont>
    <p:embeddedFont>
      <p:font typeface="supermarket" panose="020B0604020202020204" charset="0"/>
      <p:regular r:id="rId28"/>
    </p:embeddedFont>
    <p:embeddedFont>
      <p:font typeface="Tahoma" panose="020B0604030504040204" pitchFamily="34" charset="0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CBD9E3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445DA-FDA9-41A1-BE64-8A4E41D53CF2}" v="113" dt="2020-01-30T03:54:37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44" y="-3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kz Teeranai" userId="c25df1829f8777ff" providerId="LiveId" clId="{C76445DA-FDA9-41A1-BE64-8A4E41D53CF2}"/>
    <pc:docChg chg="undo custSel modSld">
      <pc:chgData name="Bookz Teeranai" userId="c25df1829f8777ff" providerId="LiveId" clId="{C76445DA-FDA9-41A1-BE64-8A4E41D53CF2}" dt="2020-01-30T03:54:37.199" v="112" actId="20577"/>
      <pc:docMkLst>
        <pc:docMk/>
      </pc:docMkLst>
      <pc:sldChg chg="addSp modSp">
        <pc:chgData name="Bookz Teeranai" userId="c25df1829f8777ff" providerId="LiveId" clId="{C76445DA-FDA9-41A1-BE64-8A4E41D53CF2}" dt="2020-01-30T03:52:44.516" v="41" actId="1076"/>
        <pc:sldMkLst>
          <pc:docMk/>
          <pc:sldMk cId="1267656318" sldId="285"/>
        </pc:sldMkLst>
        <pc:spChg chg="add mod">
          <ac:chgData name="Bookz Teeranai" userId="c25df1829f8777ff" providerId="LiveId" clId="{C76445DA-FDA9-41A1-BE64-8A4E41D53CF2}" dt="2020-01-30T03:52:44.516" v="41" actId="1076"/>
          <ac:spMkLst>
            <pc:docMk/>
            <pc:sldMk cId="1267656318" sldId="285"/>
            <ac:spMk id="2" creationId="{DCF98D0F-A043-4809-B17F-23E7EDE7CD48}"/>
          </ac:spMkLst>
        </pc:spChg>
      </pc:sldChg>
      <pc:sldChg chg="addSp modSp">
        <pc:chgData name="Bookz Teeranai" userId="c25df1829f8777ff" providerId="LiveId" clId="{C76445DA-FDA9-41A1-BE64-8A4E41D53CF2}" dt="2020-01-30T03:53:32.011" v="69" actId="122"/>
        <pc:sldMkLst>
          <pc:docMk/>
          <pc:sldMk cId="3279965950" sldId="286"/>
        </pc:sldMkLst>
        <pc:spChg chg="add mod">
          <ac:chgData name="Bookz Teeranai" userId="c25df1829f8777ff" providerId="LiveId" clId="{C76445DA-FDA9-41A1-BE64-8A4E41D53CF2}" dt="2020-01-30T03:47:54.545" v="21" actId="208"/>
          <ac:spMkLst>
            <pc:docMk/>
            <pc:sldMk cId="3279965950" sldId="286"/>
            <ac:spMk id="2" creationId="{4ECC0D0A-2286-4FBB-ADC3-D57BF32AEC91}"/>
          </ac:spMkLst>
        </pc:spChg>
        <pc:spChg chg="add mod">
          <ac:chgData name="Bookz Teeranai" userId="c25df1829f8777ff" providerId="LiveId" clId="{C76445DA-FDA9-41A1-BE64-8A4E41D53CF2}" dt="2020-01-30T03:53:32.011" v="69" actId="122"/>
          <ac:spMkLst>
            <pc:docMk/>
            <pc:sldMk cId="3279965950" sldId="286"/>
            <ac:spMk id="3" creationId="{C7A9CAC1-24F8-499A-A6CC-EF7B0DAE76A8}"/>
          </ac:spMkLst>
        </pc:spChg>
      </pc:sldChg>
      <pc:sldChg chg="addSp modSp">
        <pc:chgData name="Bookz Teeranai" userId="c25df1829f8777ff" providerId="LiveId" clId="{C76445DA-FDA9-41A1-BE64-8A4E41D53CF2}" dt="2020-01-30T03:54:08.549" v="95" actId="20577"/>
        <pc:sldMkLst>
          <pc:docMk/>
          <pc:sldMk cId="2148801847" sldId="287"/>
        </pc:sldMkLst>
        <pc:spChg chg="add mod">
          <ac:chgData name="Bookz Teeranai" userId="c25df1829f8777ff" providerId="LiveId" clId="{C76445DA-FDA9-41A1-BE64-8A4E41D53CF2}" dt="2020-01-30T03:54:08.549" v="95" actId="20577"/>
          <ac:spMkLst>
            <pc:docMk/>
            <pc:sldMk cId="2148801847" sldId="287"/>
            <ac:spMk id="2" creationId="{5F7624AD-1CD8-4212-A184-8A7BE32C4439}"/>
          </ac:spMkLst>
        </pc:spChg>
      </pc:sldChg>
      <pc:sldChg chg="addSp modSp">
        <pc:chgData name="Bookz Teeranai" userId="c25df1829f8777ff" providerId="LiveId" clId="{C76445DA-FDA9-41A1-BE64-8A4E41D53CF2}" dt="2020-01-30T03:54:37.199" v="112" actId="20577"/>
        <pc:sldMkLst>
          <pc:docMk/>
          <pc:sldMk cId="734084003" sldId="288"/>
        </pc:sldMkLst>
        <pc:spChg chg="add mod">
          <ac:chgData name="Bookz Teeranai" userId="c25df1829f8777ff" providerId="LiveId" clId="{C76445DA-FDA9-41A1-BE64-8A4E41D53CF2}" dt="2020-01-30T03:54:37.199" v="112" actId="20577"/>
          <ac:spMkLst>
            <pc:docMk/>
            <pc:sldMk cId="734084003" sldId="288"/>
            <ac:spMk id="2" creationId="{E7991B6E-DD8D-4EFA-91B3-ABE14362858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124164"/>
            <a:ext cx="10363200" cy="877332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3235822"/>
            <a:ext cx="9144000" cy="608415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4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74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341665"/>
            <a:ext cx="2628900" cy="213558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341665"/>
            <a:ext cx="7734300" cy="213558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95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54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282501"/>
            <a:ext cx="10515600" cy="1048248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6864157"/>
            <a:ext cx="10515600" cy="5512493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78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6708326"/>
            <a:ext cx="5181600" cy="1598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6708326"/>
            <a:ext cx="5181600" cy="1598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0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41671"/>
            <a:ext cx="10515600" cy="48708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6177496"/>
            <a:ext cx="5157787" cy="302749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9204991"/>
            <a:ext cx="5157787" cy="13539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6177496"/>
            <a:ext cx="5183188" cy="302749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9204991"/>
            <a:ext cx="5183188" cy="13539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90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73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012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79998"/>
            <a:ext cx="3932237" cy="587999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628335"/>
            <a:ext cx="6172200" cy="1790831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559993"/>
            <a:ext cx="3932237" cy="14005821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8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79998"/>
            <a:ext cx="3932237" cy="587999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628335"/>
            <a:ext cx="6172200" cy="1790831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7559993"/>
            <a:ext cx="3932237" cy="14005821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63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341671"/>
            <a:ext cx="1051560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6708326"/>
            <a:ext cx="1051560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3356649"/>
            <a:ext cx="2743200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74F31-2139-4C39-9BEC-CD9EE679B5E4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3356649"/>
            <a:ext cx="4114800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3356649"/>
            <a:ext cx="2743200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D320D-8703-41BF-998A-A922AFC292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33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www.southpole.com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udubon.org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www.nature.org/en-us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ri.org/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org/en-us/what-we-do/our-insights/report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tsri.or.th/th/publication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19.pn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12" Type="http://schemas.openxmlformats.org/officeDocument/2006/relationships/image" Target="../media/image7.png"/><Relationship Id="rId17" Type="http://schemas.openxmlformats.org/officeDocument/2006/relationships/image" Target="../media/image6.png"/><Relationship Id="rId2" Type="http://schemas.openxmlformats.org/officeDocument/2006/relationships/image" Target="../media/image25.jpg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4.pn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7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6.png"/><Relationship Id="rId9" Type="http://schemas.openxmlformats.org/officeDocument/2006/relationships/image" Target="../media/image39.png"/><Relationship Id="rId1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dubon.org/" TargetMode="External"/><Relationship Id="rId2" Type="http://schemas.openxmlformats.org/officeDocument/2006/relationships/hyperlink" Target="https://www.nature.org/en-u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vingriversiam.org/3river-thai/link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93BC6-7F8F-4FA0-976E-9D6A9B4A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80580"/>
            <a:ext cx="10515600" cy="929089"/>
          </a:xfrm>
        </p:spPr>
        <p:txBody>
          <a:bodyPr/>
          <a:lstStyle/>
          <a:p>
            <a:r>
              <a:rPr lang="en-US" dirty="0">
                <a:solidFill>
                  <a:srgbClr val="2E75B6"/>
                </a:solidFill>
                <a:latin typeface="Arial Black" panose="020B0A04020102020204" pitchFamily="34" charset="0"/>
              </a:rPr>
              <a:t>Home</a:t>
            </a:r>
            <a:endParaRPr lang="en-GB" dirty="0">
              <a:solidFill>
                <a:srgbClr val="2E75B6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9581C-23CD-4EBF-B173-ABD219D61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1" b="4838"/>
          <a:stretch/>
        </p:blipFill>
        <p:spPr>
          <a:xfrm>
            <a:off x="91440" y="2392679"/>
            <a:ext cx="12192000" cy="6248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A2CE8-751C-401F-AC18-5648E737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1080"/>
            <a:ext cx="12192000" cy="629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2628E-8622-4CF9-8A5A-526EBE6C0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7807"/>
            <a:ext cx="12192000" cy="622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C84710-3B29-4861-92CF-F18AB64BEB09}"/>
              </a:ext>
            </a:extLst>
          </p:cNvPr>
          <p:cNvSpPr/>
          <p:nvPr/>
        </p:nvSpPr>
        <p:spPr>
          <a:xfrm>
            <a:off x="4085181" y="2392679"/>
            <a:ext cx="313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https://www.nature.org/en-us/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3E4B7-2D18-41FE-9242-2B238951C53B}"/>
              </a:ext>
            </a:extLst>
          </p:cNvPr>
          <p:cNvSpPr/>
          <p:nvPr/>
        </p:nvSpPr>
        <p:spPr>
          <a:xfrm>
            <a:off x="4811101" y="8540511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hlinkClick r:id="rId6"/>
              </a:rPr>
              <a:t>หน้าตา </a:t>
            </a:r>
            <a:r>
              <a:rPr lang="en-GB" dirty="0">
                <a:hlinkClick r:id="rId6"/>
              </a:rPr>
              <a:t>https://www.audubon.org/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D2D741-0BC1-4257-B0E2-AE74E1D2017A}"/>
              </a:ext>
            </a:extLst>
          </p:cNvPr>
          <p:cNvSpPr/>
          <p:nvPr/>
        </p:nvSpPr>
        <p:spPr>
          <a:xfrm>
            <a:off x="4183413" y="15477807"/>
            <a:ext cx="4125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hlinkClick r:id="rId7"/>
              </a:rPr>
              <a:t>หน้าตาและลูกเล่น </a:t>
            </a:r>
            <a:r>
              <a:rPr lang="en-GB" dirty="0">
                <a:hlinkClick r:id="rId7"/>
              </a:rPr>
              <a:t>https://www.southpole.com/</a:t>
            </a:r>
            <a:endParaRPr lang="en-GB" dirty="0"/>
          </a:p>
        </p:txBody>
      </p:sp>
      <p:pic>
        <p:nvPicPr>
          <p:cNvPr id="11" name="Graphic 10" descr="Magnifying glass">
            <a:extLst>
              <a:ext uri="{FF2B5EF4-FFF2-40B4-BE49-F238E27FC236}">
                <a16:creationId xmlns:a16="http://schemas.microsoft.com/office/drawing/2014/main" id="{E38E763B-DB8A-4D79-A647-13D9C7875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1652" y="1878642"/>
            <a:ext cx="298117" cy="2981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CC2BF3F-6B7E-4830-B9EC-0382E705BDBC}"/>
              </a:ext>
            </a:extLst>
          </p:cNvPr>
          <p:cNvGrpSpPr/>
          <p:nvPr/>
        </p:nvGrpSpPr>
        <p:grpSpPr>
          <a:xfrm>
            <a:off x="936550" y="1481829"/>
            <a:ext cx="2723379" cy="728936"/>
            <a:chOff x="1008752" y="1431699"/>
            <a:chExt cx="2723379" cy="7289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583FF3-8AB1-4FC2-A306-818328709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34"/>
            <a:stretch/>
          </p:blipFill>
          <p:spPr>
            <a:xfrm>
              <a:off x="1008752" y="1431699"/>
              <a:ext cx="696545" cy="7289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D0E0DD-E74D-4335-88BA-37C103E1F0A4}"/>
                </a:ext>
              </a:extLst>
            </p:cNvPr>
            <p:cNvSpPr txBox="1"/>
            <p:nvPr/>
          </p:nvSpPr>
          <p:spPr>
            <a:xfrm>
              <a:off x="1593647" y="1461230"/>
              <a:ext cx="2138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pc="260" dirty="0"/>
                <a:t>THAI-GLOB</a:t>
              </a:r>
              <a:endParaRPr lang="en-GB" sz="2000" b="1" spc="26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25DAFB-CC79-4DB4-8D22-6F2821CD5D0A}"/>
                </a:ext>
              </a:extLst>
            </p:cNvPr>
            <p:cNvSpPr/>
            <p:nvPr/>
          </p:nvSpPr>
          <p:spPr>
            <a:xfrm>
              <a:off x="1593646" y="1786020"/>
              <a:ext cx="18765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thaiDist"/>
              <a:r>
                <a:rPr lang="th-TH" sz="1000" spc="-5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ศูนย์ประสานงานและพัฒนางานวิจัย</a:t>
              </a:r>
              <a:br>
                <a:rPr lang="en-US" sz="800" spc="-50" dirty="0">
                  <a:latin typeface="Cloud Light" panose="02000000000000000000" pitchFamily="50" charset="-34"/>
                  <a:cs typeface="Cloud Light" panose="02000000000000000000" pitchFamily="50" charset="-34"/>
                </a:rPr>
              </a:br>
              <a:r>
                <a:rPr lang="th-TH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ด้านโลกร้อนและการเปลี่ยนแปลงสภาพภูมิอากาศ</a:t>
              </a:r>
              <a:r>
                <a:rPr lang="en-US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endParaRPr lang="en-GB" sz="8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1635F4-7B33-41AE-8F77-7B0DDE4A93C2}"/>
              </a:ext>
            </a:extLst>
          </p:cNvPr>
          <p:cNvGrpSpPr/>
          <p:nvPr/>
        </p:nvGrpSpPr>
        <p:grpSpPr>
          <a:xfrm>
            <a:off x="3639785" y="1861553"/>
            <a:ext cx="5434094" cy="315476"/>
            <a:chOff x="4579988" y="641522"/>
            <a:chExt cx="5434094" cy="3154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B2D8DA-57CA-4AAD-834F-E7CAF8EC082F}"/>
                </a:ext>
              </a:extLst>
            </p:cNvPr>
            <p:cNvSpPr txBox="1"/>
            <p:nvPr/>
          </p:nvSpPr>
          <p:spPr>
            <a:xfrm>
              <a:off x="4579988" y="641522"/>
              <a:ext cx="897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Home</a:t>
              </a:r>
              <a:endParaRPr lang="en-GB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18B105-D155-4862-BE70-7F7116136E01}"/>
                </a:ext>
              </a:extLst>
            </p:cNvPr>
            <p:cNvSpPr txBox="1"/>
            <p:nvPr/>
          </p:nvSpPr>
          <p:spPr>
            <a:xfrm>
              <a:off x="7247488" y="641522"/>
              <a:ext cx="1469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Research Projects</a:t>
              </a:r>
              <a:endParaRPr lang="en-GB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B501EF-FCC1-4DC2-9231-FCF812A9128D}"/>
                </a:ext>
              </a:extLst>
            </p:cNvPr>
            <p:cNvSpPr txBox="1"/>
            <p:nvPr/>
          </p:nvSpPr>
          <p:spPr>
            <a:xfrm>
              <a:off x="5343939" y="649221"/>
              <a:ext cx="168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Thailand Climate Change</a:t>
              </a:r>
              <a:endParaRPr lang="en-GB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23D38E-B906-4FF6-82EF-2D007BBF26A8}"/>
                </a:ext>
              </a:extLst>
            </p:cNvPr>
            <p:cNvSpPr txBox="1"/>
            <p:nvPr/>
          </p:nvSpPr>
          <p:spPr>
            <a:xfrm>
              <a:off x="8765231" y="641522"/>
              <a:ext cx="1248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About us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CB63F6-7121-451D-96D3-B66CF27830A5}"/>
                </a:ext>
              </a:extLst>
            </p:cNvPr>
            <p:cNvCxnSpPr/>
            <p:nvPr/>
          </p:nvCxnSpPr>
          <p:spPr>
            <a:xfrm>
              <a:off x="5253846" y="689000"/>
              <a:ext cx="0" cy="21282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8C5D66-FE04-4D72-BDA9-F21FE0C0596B}"/>
                </a:ext>
              </a:extLst>
            </p:cNvPr>
            <p:cNvCxnSpPr/>
            <p:nvPr/>
          </p:nvCxnSpPr>
          <p:spPr>
            <a:xfrm>
              <a:off x="7159006" y="706059"/>
              <a:ext cx="0" cy="21282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E6B5F0B-1FF8-46A0-A408-24FCFD9C7BA4}"/>
                </a:ext>
              </a:extLst>
            </p:cNvPr>
            <p:cNvCxnSpPr/>
            <p:nvPr/>
          </p:nvCxnSpPr>
          <p:spPr>
            <a:xfrm>
              <a:off x="8650586" y="696700"/>
              <a:ext cx="0" cy="21282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5B4E6D-8B9C-4AFC-B3A9-DC51BA6851DE}"/>
              </a:ext>
            </a:extLst>
          </p:cNvPr>
          <p:cNvSpPr txBox="1"/>
          <p:nvPr/>
        </p:nvSpPr>
        <p:spPr>
          <a:xfrm>
            <a:off x="9281238" y="1853647"/>
            <a:ext cx="897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rPr>
              <a:t>EN/TH</a:t>
            </a:r>
            <a:endParaRPr lang="en-GB" sz="1400" dirty="0">
              <a:solidFill>
                <a:schemeClr val="accent5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6" name="Picture 4" descr="à¸à¸¥à¸à¸²à¸£à¸à¹à¸à¸«à¸²à¸£à¸¹à¸à¸ à¸²à¸à¸ªà¸³à¸«à¸£à¸±à¸ facebook logo png">
            <a:extLst>
              <a:ext uri="{FF2B5EF4-FFF2-40B4-BE49-F238E27FC236}">
                <a16:creationId xmlns:a16="http://schemas.microsoft.com/office/drawing/2014/main" id="{9D874E97-94F1-4065-BC47-4E610456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694" y="1756276"/>
            <a:ext cx="502517" cy="50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2B3CE61-FD76-4BB8-890D-B8EDC21201E1}"/>
              </a:ext>
            </a:extLst>
          </p:cNvPr>
          <p:cNvSpPr/>
          <p:nvPr/>
        </p:nvSpPr>
        <p:spPr>
          <a:xfrm>
            <a:off x="1284822" y="5797144"/>
            <a:ext cx="522265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THAI-GLOB</a:t>
            </a:r>
            <a:r>
              <a:rPr lang="en-GB" sz="2800" b="1" dirty="0">
                <a:solidFill>
                  <a:schemeClr val="bg1"/>
                </a:solidFill>
              </a:rPr>
              <a:t> </a:t>
            </a:r>
            <a:endParaRPr lang="th-TH" sz="2800" b="1" dirty="0">
              <a:solidFill>
                <a:schemeClr val="bg1"/>
              </a:solidFill>
            </a:endParaRPr>
          </a:p>
          <a:p>
            <a:pPr algn="thaiDist"/>
            <a:r>
              <a:rPr lang="th-TH" sz="2400" spc="-5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เป็นศูนย์ประสานงานและพัฒนางานวิจัย</a:t>
            </a:r>
            <a:br>
              <a:rPr lang="en-US" spc="-5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</a:br>
            <a:r>
              <a:rPr lang="th-TH" sz="24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ด้านโลกร้อนและการเปลี่ยนแปลงสภาพภูมิอากาศ</a:t>
            </a:r>
            <a:r>
              <a:rPr lang="en-US" sz="24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endParaRPr lang="th-TH" dirty="0">
              <a:solidFill>
                <a:schemeClr val="bg1"/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pPr algn="thaiDist">
              <a:spcBef>
                <a:spcPts val="600"/>
              </a:spcBef>
            </a:pPr>
            <a:r>
              <a:rPr lang="th-TH" sz="1400" dirty="0">
                <a:solidFill>
                  <a:schemeClr val="bg1"/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ภายใต้การสนับสนุนจากสำนักงานคณะกรรมการส่งเสริมวิทยาศาสตร์ วิจัยและนวัตกรรม (สกสว.) และสำนักงานการวิจัยแห่งชาติ (วช.)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6B223E4-568C-4744-AB41-5E3C3ADCBFA7}"/>
              </a:ext>
            </a:extLst>
          </p:cNvPr>
          <p:cNvSpPr/>
          <p:nvPr/>
        </p:nvSpPr>
        <p:spPr>
          <a:xfrm>
            <a:off x="1329022" y="7730297"/>
            <a:ext cx="1310606" cy="340519"/>
          </a:xfrm>
          <a:prstGeom prst="roundRect">
            <a:avLst/>
          </a:prstGeom>
          <a:solidFill>
            <a:srgbClr val="00B0F0">
              <a:alpha val="51000"/>
            </a:srgbClr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Get to know us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3B08B17-973C-408E-8F79-62299E8C2AD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6642"/>
          <a:stretch/>
        </p:blipFill>
        <p:spPr>
          <a:xfrm>
            <a:off x="0" y="21017665"/>
            <a:ext cx="12192000" cy="36099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4E37188-AE8A-4DEC-B9B4-54A2FFFD9098}"/>
              </a:ext>
            </a:extLst>
          </p:cNvPr>
          <p:cNvSpPr/>
          <p:nvPr/>
        </p:nvSpPr>
        <p:spPr>
          <a:xfrm>
            <a:off x="0" y="21188681"/>
            <a:ext cx="5581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hlinkClick r:id="rId5"/>
              </a:rPr>
              <a:t>หน้า</a:t>
            </a:r>
            <a:r>
              <a:rPr lang="en-US" dirty="0" err="1">
                <a:hlinkClick r:id="rId5"/>
              </a:rPr>
              <a:t>cataloq</a:t>
            </a:r>
            <a:r>
              <a:rPr lang="en-US" dirty="0">
                <a:hlinkClick r:id="rId5"/>
              </a:rPr>
              <a:t> </a:t>
            </a:r>
            <a:r>
              <a:rPr lang="th-TH" dirty="0">
                <a:hlinkClick r:id="rId5"/>
              </a:rPr>
              <a:t>(ต่อจาก </a:t>
            </a:r>
            <a:r>
              <a:rPr lang="en-US" dirty="0" err="1">
                <a:hlinkClick r:id="rId5"/>
              </a:rPr>
              <a:t>headind</a:t>
            </a:r>
            <a:r>
              <a:rPr lang="en-US" dirty="0">
                <a:hlinkClick r:id="rId5"/>
              </a:rPr>
              <a:t>) </a:t>
            </a:r>
            <a:r>
              <a:rPr lang="en-GB" dirty="0">
                <a:hlinkClick r:id="rId5"/>
              </a:rPr>
              <a:t>https://www.nature.org/en-us/</a:t>
            </a: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17CB8E-8FFF-43BF-8FE6-BC94E6BFCA59}"/>
              </a:ext>
            </a:extLst>
          </p:cNvPr>
          <p:cNvSpPr/>
          <p:nvPr/>
        </p:nvSpPr>
        <p:spPr>
          <a:xfrm>
            <a:off x="2058725" y="23853039"/>
            <a:ext cx="123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Research Projects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A40416-C21A-466C-97F2-A47143CBE172}"/>
              </a:ext>
            </a:extLst>
          </p:cNvPr>
          <p:cNvSpPr/>
          <p:nvPr/>
        </p:nvSpPr>
        <p:spPr>
          <a:xfrm>
            <a:off x="4313643" y="23853039"/>
            <a:ext cx="149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Books and Publications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45C5A3-F4A2-4F79-815F-0F5147951779}"/>
              </a:ext>
            </a:extLst>
          </p:cNvPr>
          <p:cNvSpPr/>
          <p:nvPr/>
        </p:nvSpPr>
        <p:spPr>
          <a:xfrm>
            <a:off x="8449453" y="23991538"/>
            <a:ext cx="1496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Media Corner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69A7-C31A-4AE9-9F39-53BF47A02348}"/>
              </a:ext>
            </a:extLst>
          </p:cNvPr>
          <p:cNvSpPr/>
          <p:nvPr/>
        </p:nvSpPr>
        <p:spPr>
          <a:xfrm>
            <a:off x="6693063" y="23991538"/>
            <a:ext cx="1083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Articles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88FF61-0006-4BF5-992C-095A58BBB321}"/>
              </a:ext>
            </a:extLst>
          </p:cNvPr>
          <p:cNvSpPr/>
          <p:nvPr/>
        </p:nvSpPr>
        <p:spPr>
          <a:xfrm>
            <a:off x="6591913" y="21017665"/>
            <a:ext cx="1834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Our Missions??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51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EBCEA4-3E1C-4819-82C5-AAAEF6A6F295}"/>
              </a:ext>
            </a:extLst>
          </p:cNvPr>
          <p:cNvSpPr/>
          <p:nvPr/>
        </p:nvSpPr>
        <p:spPr>
          <a:xfrm>
            <a:off x="909047" y="924362"/>
            <a:ext cx="2909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Featured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F44B0-951F-4821-AB2E-C5E57BFE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647"/>
            <a:ext cx="12192000" cy="4699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E81120-AFC2-4072-8E38-2CC23188EE06}"/>
              </a:ext>
            </a:extLst>
          </p:cNvPr>
          <p:cNvSpPr/>
          <p:nvPr/>
        </p:nvSpPr>
        <p:spPr>
          <a:xfrm>
            <a:off x="9349136" y="1273215"/>
            <a:ext cx="2746408" cy="5359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35C2BD-DD39-4CC9-9A20-D5393411FE8E}"/>
              </a:ext>
            </a:extLst>
          </p:cNvPr>
          <p:cNvGrpSpPr/>
          <p:nvPr/>
        </p:nvGrpSpPr>
        <p:grpSpPr>
          <a:xfrm>
            <a:off x="9349136" y="1377231"/>
            <a:ext cx="2642236" cy="5168720"/>
            <a:chOff x="9325987" y="5488422"/>
            <a:chExt cx="2642236" cy="5168720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392D9421-15EE-48B2-A159-DCD1EDF89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5175" y="8140151"/>
              <a:ext cx="1218792" cy="1828189"/>
            </a:xfrm>
            <a:prstGeom prst="rect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2BD544-63FF-4235-A33A-06163F7CEB91}"/>
                </a:ext>
              </a:extLst>
            </p:cNvPr>
            <p:cNvSpPr txBox="1"/>
            <p:nvPr/>
          </p:nvSpPr>
          <p:spPr>
            <a:xfrm>
              <a:off x="9325987" y="5488422"/>
              <a:ext cx="1387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EVENTS</a:t>
              </a:r>
              <a:endParaRPr lang="en-GB" sz="105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9D5C8E-8527-4B4C-8B8C-8B9EF710D035}"/>
                </a:ext>
              </a:extLst>
            </p:cNvPr>
            <p:cNvGrpSpPr/>
            <p:nvPr/>
          </p:nvGrpSpPr>
          <p:grpSpPr>
            <a:xfrm>
              <a:off x="9419446" y="5766149"/>
              <a:ext cx="2060133" cy="2003571"/>
              <a:chOff x="8893814" y="5675604"/>
              <a:chExt cx="2060133" cy="200357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52705A2-2491-4D32-B607-83697D2AA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02430" y="5675604"/>
                <a:ext cx="2051517" cy="83951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8C1349-D51F-4386-83E3-6D59545C01DB}"/>
                  </a:ext>
                </a:extLst>
              </p:cNvPr>
              <p:cNvSpPr/>
              <p:nvPr/>
            </p:nvSpPr>
            <p:spPr>
              <a:xfrm>
                <a:off x="8902430" y="7025076"/>
                <a:ext cx="2051517" cy="654099"/>
              </a:xfrm>
              <a:prstGeom prst="rect">
                <a:avLst/>
              </a:prstGeom>
              <a:solidFill>
                <a:srgbClr val="CBD9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E64AA18-D329-4211-BDFE-0C6D8BC94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3814" y="6510188"/>
                <a:ext cx="2051517" cy="83951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C717B4-710D-4A08-AD83-2DC8F0C78877}"/>
                </a:ext>
              </a:extLst>
            </p:cNvPr>
            <p:cNvSpPr txBox="1"/>
            <p:nvPr/>
          </p:nvSpPr>
          <p:spPr>
            <a:xfrm>
              <a:off x="9395460" y="7780058"/>
              <a:ext cx="1387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Publications</a:t>
              </a:r>
              <a:endParaRPr lang="en-GB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7B9262-DA02-44FC-9C72-3AC0521B356C}"/>
                </a:ext>
              </a:extLst>
            </p:cNvPr>
            <p:cNvSpPr/>
            <p:nvPr/>
          </p:nvSpPr>
          <p:spPr>
            <a:xfrm>
              <a:off x="9389718" y="10012840"/>
              <a:ext cx="20441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00" b="1" dirty="0">
                  <a:solidFill>
                    <a:srgbClr val="0070C0"/>
                  </a:solidFill>
                  <a:latin typeface="Roboto"/>
                </a:rPr>
                <a:t>Financing Adaptation to Climate Change at the GEF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AE2DF1-9ADE-44DC-AC92-722B44BA49A9}"/>
                </a:ext>
              </a:extLst>
            </p:cNvPr>
            <p:cNvSpPr/>
            <p:nvPr/>
          </p:nvSpPr>
          <p:spPr>
            <a:xfrm>
              <a:off x="9389656" y="10318588"/>
              <a:ext cx="25785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800" dirty="0">
                  <a:solidFill>
                    <a:srgbClr val="333333"/>
                  </a:solidFill>
                  <a:latin typeface="Roboto"/>
                </a:rPr>
                <a:t>The GEF supports adaptation to climate change in developing countries through which supports ……</a:t>
              </a:r>
              <a:endParaRPr lang="en-GB" sz="8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487D0-7C2C-4965-BB21-40B3F2953A56}"/>
              </a:ext>
            </a:extLst>
          </p:cNvPr>
          <p:cNvSpPr/>
          <p:nvPr/>
        </p:nvSpPr>
        <p:spPr>
          <a:xfrm>
            <a:off x="3920893" y="1340773"/>
            <a:ext cx="2201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https://www.wri.org/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E1C2D8-0724-439A-829C-9CE3A311A1F3}"/>
              </a:ext>
            </a:extLst>
          </p:cNvPr>
          <p:cNvSpPr/>
          <p:nvPr/>
        </p:nvSpPr>
        <p:spPr>
          <a:xfrm>
            <a:off x="278726" y="3838481"/>
            <a:ext cx="2215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>
                <a:solidFill>
                  <a:srgbClr val="FFC000"/>
                </a:solidFill>
              </a:rPr>
              <a:t>เพิ่มสวันที่กับ </a:t>
            </a:r>
            <a:r>
              <a:rPr lang="en-US" b="1" dirty="0">
                <a:solidFill>
                  <a:srgbClr val="FFC000"/>
                </a:solidFill>
              </a:rPr>
              <a:t>tag </a:t>
            </a:r>
            <a:r>
              <a:rPr lang="th-TH" b="1" dirty="0">
                <a:solidFill>
                  <a:srgbClr val="FFC000"/>
                </a:solidFill>
              </a:rPr>
              <a:t>เข้าไปด้วย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98D0F-A043-4809-B17F-23E7EDE7CD48}"/>
              </a:ext>
            </a:extLst>
          </p:cNvPr>
          <p:cNvSpPr txBox="1"/>
          <p:nvPr/>
        </p:nvSpPr>
        <p:spPr>
          <a:xfrm>
            <a:off x="2796540" y="2120210"/>
            <a:ext cx="35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Recent news, blog</a:t>
            </a:r>
          </a:p>
        </p:txBody>
      </p:sp>
    </p:spTree>
    <p:extLst>
      <p:ext uri="{BB962C8B-B14F-4D97-AF65-F5344CB8AC3E}">
        <p14:creationId xmlns:p14="http://schemas.microsoft.com/office/powerpoint/2010/main" val="126765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BBD443-228D-4F7A-955C-74C9659E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547"/>
            <a:ext cx="12192000" cy="406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1B94A0-89FC-42DF-A0F5-3F0CE4F4B101}"/>
              </a:ext>
            </a:extLst>
          </p:cNvPr>
          <p:cNvSpPr/>
          <p:nvPr/>
        </p:nvSpPr>
        <p:spPr>
          <a:xfrm>
            <a:off x="566879" y="467162"/>
            <a:ext cx="4493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Books and Publications</a:t>
            </a:r>
            <a:endParaRPr lang="en-GB" sz="3600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DFD6A-10D4-4BB8-ADD0-8843364E7656}"/>
              </a:ext>
            </a:extLst>
          </p:cNvPr>
          <p:cNvSpPr/>
          <p:nvPr/>
        </p:nvSpPr>
        <p:spPr>
          <a:xfrm>
            <a:off x="5673969" y="4750216"/>
            <a:ext cx="7386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https://www.nature.org/en-us/what-we-do/our-insights/reports/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55A8F-ECFD-43BC-BEB7-AE4C8C362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646" y="5658322"/>
            <a:ext cx="8821208" cy="538219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A05F5AF-59FE-4993-ABF6-02B247FFB414}"/>
              </a:ext>
            </a:extLst>
          </p:cNvPr>
          <p:cNvSpPr/>
          <p:nvPr/>
        </p:nvSpPr>
        <p:spPr>
          <a:xfrm>
            <a:off x="7443495" y="11005298"/>
            <a:ext cx="3122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https://tsri.or.th/th/publication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34ADC4-55CD-49A9-BE5A-0C573F7B59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61"/>
          <a:stretch/>
        </p:blipFill>
        <p:spPr>
          <a:xfrm>
            <a:off x="1096336" y="11743963"/>
            <a:ext cx="9999329" cy="58903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67F11F-264F-4A46-AB65-BD4575E25E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46" r="1961"/>
          <a:stretch/>
        </p:blipFill>
        <p:spPr>
          <a:xfrm>
            <a:off x="1096335" y="18139308"/>
            <a:ext cx="9999329" cy="503355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89E393-80D5-4777-B2FA-851AA1E870AC}"/>
              </a:ext>
            </a:extLst>
          </p:cNvPr>
          <p:cNvSpPr/>
          <p:nvPr/>
        </p:nvSpPr>
        <p:spPr>
          <a:xfrm>
            <a:off x="5552213" y="14310171"/>
            <a:ext cx="1647471" cy="304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70C0"/>
                </a:solidFill>
              </a:rPr>
              <a:t>เพิ่มสัญลักษณ์แชร์เข้าไปด้วย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2C3CCA-ED92-410E-8015-D6D686D05064}"/>
              </a:ext>
            </a:extLst>
          </p:cNvPr>
          <p:cNvSpPr/>
          <p:nvPr/>
        </p:nvSpPr>
        <p:spPr>
          <a:xfrm>
            <a:off x="3198281" y="12040261"/>
            <a:ext cx="2360025" cy="304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rgbClr val="0070C0"/>
                </a:solidFill>
              </a:rPr>
              <a:t>กดเข้าไปตรงลิงค์ก็เข้าไปเจอหน้า </a:t>
            </a:r>
            <a:r>
              <a:rPr lang="en-US" dirty="0">
                <a:solidFill>
                  <a:srgbClr val="0070C0"/>
                </a:solidFill>
              </a:rPr>
              <a:t>pdf </a:t>
            </a:r>
            <a:r>
              <a:rPr lang="th-TH" dirty="0">
                <a:solidFill>
                  <a:srgbClr val="0070C0"/>
                </a:solidFill>
              </a:rPr>
              <a:t>เลย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C0D0A-2286-4FBB-ADC3-D57BF32AEC91}"/>
              </a:ext>
            </a:extLst>
          </p:cNvPr>
          <p:cNvSpPr txBox="1"/>
          <p:nvPr/>
        </p:nvSpPr>
        <p:spPr>
          <a:xfrm>
            <a:off x="7267054" y="11986312"/>
            <a:ext cx="335280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Sort&amp;Filter&amp;search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9CAC1-24F8-499A-A6CC-EF7B0DAE76A8}"/>
              </a:ext>
            </a:extLst>
          </p:cNvPr>
          <p:cNvSpPr txBox="1"/>
          <p:nvPr/>
        </p:nvSpPr>
        <p:spPr>
          <a:xfrm>
            <a:off x="2987040" y="5257800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Pinned books</a:t>
            </a:r>
          </a:p>
        </p:txBody>
      </p:sp>
    </p:spTree>
    <p:extLst>
      <p:ext uri="{BB962C8B-B14F-4D97-AF65-F5344CB8AC3E}">
        <p14:creationId xmlns:p14="http://schemas.microsoft.com/office/powerpoint/2010/main" val="327996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1B94A0-89FC-42DF-A0F5-3F0CE4F4B101}"/>
              </a:ext>
            </a:extLst>
          </p:cNvPr>
          <p:cNvSpPr/>
          <p:nvPr/>
        </p:nvSpPr>
        <p:spPr>
          <a:xfrm>
            <a:off x="566879" y="467162"/>
            <a:ext cx="4513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Articles /NEWS/ Events</a:t>
            </a:r>
            <a:endParaRPr lang="en-GB" sz="3600" dirty="0">
              <a:solidFill>
                <a:srgbClr val="0070C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EA6CAE4-60C5-4061-9547-2EB9B17E6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1"/>
          <a:stretch/>
        </p:blipFill>
        <p:spPr>
          <a:xfrm>
            <a:off x="252527" y="1289539"/>
            <a:ext cx="11686945" cy="206560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624AD-1CD8-4212-A184-8A7BE32C4439}"/>
              </a:ext>
            </a:extLst>
          </p:cNvPr>
          <p:cNvSpPr txBox="1"/>
          <p:nvPr/>
        </p:nvSpPr>
        <p:spPr>
          <a:xfrm>
            <a:off x="5080230" y="655320"/>
            <a:ext cx="24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separated pages</a:t>
            </a:r>
          </a:p>
        </p:txBody>
      </p:sp>
    </p:spTree>
    <p:extLst>
      <p:ext uri="{BB962C8B-B14F-4D97-AF65-F5344CB8AC3E}">
        <p14:creationId xmlns:p14="http://schemas.microsoft.com/office/powerpoint/2010/main" val="214880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430A595-E1DE-4917-938C-BD91CBD1A029}"/>
              </a:ext>
            </a:extLst>
          </p:cNvPr>
          <p:cNvGrpSpPr/>
          <p:nvPr/>
        </p:nvGrpSpPr>
        <p:grpSpPr>
          <a:xfrm>
            <a:off x="623322" y="15812256"/>
            <a:ext cx="3091897" cy="8385470"/>
            <a:chOff x="3471286" y="1"/>
            <a:chExt cx="5249426" cy="1423686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3E466EF-372A-45B4-97E5-4348C140E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65"/>
            <a:stretch/>
          </p:blipFill>
          <p:spPr>
            <a:xfrm>
              <a:off x="3471287" y="1"/>
              <a:ext cx="5249425" cy="7518400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FEA06A5-9395-4FA6-89CC-6B05AFE8F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76" b="17164"/>
            <a:stretch/>
          </p:blipFill>
          <p:spPr>
            <a:xfrm>
              <a:off x="3471286" y="7518401"/>
              <a:ext cx="5249425" cy="671846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CBDE456-809F-4039-BB85-8CAB2696E432}"/>
              </a:ext>
            </a:extLst>
          </p:cNvPr>
          <p:cNvSpPr/>
          <p:nvPr/>
        </p:nvSpPr>
        <p:spPr>
          <a:xfrm>
            <a:off x="3152632" y="10346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https://www.nature.org/en-us/what-we-do/our-insights/perspectives/a-transformative-deal-for-nature/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8ED719-12AF-4E5D-848F-C4B542F9F839}"/>
              </a:ext>
            </a:extLst>
          </p:cNvPr>
          <p:cNvGrpSpPr/>
          <p:nvPr/>
        </p:nvGrpSpPr>
        <p:grpSpPr>
          <a:xfrm>
            <a:off x="2120968" y="1681019"/>
            <a:ext cx="8750231" cy="15644709"/>
            <a:chOff x="2210168" y="7234268"/>
            <a:chExt cx="7414260" cy="1355506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F7AF764C-B829-434F-AF37-768B0AA359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00"/>
            <a:stretch/>
          </p:blipFill>
          <p:spPr bwMode="auto">
            <a:xfrm>
              <a:off x="2210168" y="7234268"/>
              <a:ext cx="7414260" cy="10641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8AE6AC-8B28-492D-8ACF-E66E805A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8304" y="17875371"/>
              <a:ext cx="5753895" cy="291396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7991B6E-DD8D-4EFA-91B3-ABE143628581}"/>
              </a:ext>
            </a:extLst>
          </p:cNvPr>
          <p:cNvSpPr txBox="1"/>
          <p:nvPr/>
        </p:nvSpPr>
        <p:spPr>
          <a:xfrm>
            <a:off x="4869180" y="645414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734084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C51066-328D-41DB-B871-0CCA391C2E5E}"/>
              </a:ext>
            </a:extLst>
          </p:cNvPr>
          <p:cNvSpPr/>
          <p:nvPr/>
        </p:nvSpPr>
        <p:spPr>
          <a:xfrm flipV="1">
            <a:off x="0" y="1089262"/>
            <a:ext cx="12192000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A0213-E7EE-4299-AFA9-B3FC44F74A66}"/>
              </a:ext>
            </a:extLst>
          </p:cNvPr>
          <p:cNvSpPr txBox="1"/>
          <p:nvPr/>
        </p:nvSpPr>
        <p:spPr>
          <a:xfrm>
            <a:off x="4579988" y="641522"/>
            <a:ext cx="897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rPr>
              <a:t>Home</a:t>
            </a:r>
            <a:endParaRPr lang="en-GB" sz="1400" dirty="0">
              <a:solidFill>
                <a:schemeClr val="accent5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9AB861-3103-48BA-A400-31DEF9374B42}"/>
              </a:ext>
            </a:extLst>
          </p:cNvPr>
          <p:cNvSpPr txBox="1"/>
          <p:nvPr/>
        </p:nvSpPr>
        <p:spPr>
          <a:xfrm>
            <a:off x="7247488" y="641522"/>
            <a:ext cx="146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rPr>
              <a:t>Research Projects</a:t>
            </a:r>
            <a:endParaRPr lang="en-GB" sz="1400" dirty="0">
              <a:solidFill>
                <a:schemeClr val="accent5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041AF-70D2-4F6F-A99F-125FE4D7BCE5}"/>
              </a:ext>
            </a:extLst>
          </p:cNvPr>
          <p:cNvSpPr txBox="1"/>
          <p:nvPr/>
        </p:nvSpPr>
        <p:spPr>
          <a:xfrm>
            <a:off x="5343939" y="649221"/>
            <a:ext cx="168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rPr>
              <a:t>Thailand Climate Change</a:t>
            </a:r>
            <a:endParaRPr lang="en-GB" sz="1400" dirty="0">
              <a:solidFill>
                <a:schemeClr val="accent5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44FC8-F708-47FA-9DD0-B944F1C682D0}"/>
              </a:ext>
            </a:extLst>
          </p:cNvPr>
          <p:cNvSpPr txBox="1"/>
          <p:nvPr/>
        </p:nvSpPr>
        <p:spPr>
          <a:xfrm>
            <a:off x="8765231" y="641522"/>
            <a:ext cx="1248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rPr>
              <a:t>About us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0AC439-6A09-4B30-BCCA-286C76B8A869}"/>
              </a:ext>
            </a:extLst>
          </p:cNvPr>
          <p:cNvGrpSpPr/>
          <p:nvPr/>
        </p:nvGrpSpPr>
        <p:grpSpPr>
          <a:xfrm>
            <a:off x="9825088" y="663411"/>
            <a:ext cx="1595325" cy="298117"/>
            <a:chOff x="8583611" y="631020"/>
            <a:chExt cx="1595325" cy="298117"/>
          </a:xfrm>
        </p:grpSpPr>
        <p:pic>
          <p:nvPicPr>
            <p:cNvPr id="11" name="Graphic 10" descr="Magnifying glass">
              <a:extLst>
                <a:ext uri="{FF2B5EF4-FFF2-40B4-BE49-F238E27FC236}">
                  <a16:creationId xmlns:a16="http://schemas.microsoft.com/office/drawing/2014/main" id="{9DDC2A89-FF41-4E39-9D75-9161154B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0819" y="631020"/>
              <a:ext cx="298117" cy="29811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B524A9-AF16-401C-8DC5-0EB29D183BB2}"/>
                </a:ext>
              </a:extLst>
            </p:cNvPr>
            <p:cNvSpPr/>
            <p:nvPr/>
          </p:nvSpPr>
          <p:spPr>
            <a:xfrm>
              <a:off x="8583611" y="675135"/>
              <a:ext cx="1248851" cy="21282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747B39-E330-4F59-A55E-2F4A2FEF94EF}"/>
              </a:ext>
            </a:extLst>
          </p:cNvPr>
          <p:cNvCxnSpPr/>
          <p:nvPr/>
        </p:nvCxnSpPr>
        <p:spPr>
          <a:xfrm>
            <a:off x="5253846" y="689000"/>
            <a:ext cx="0" cy="2128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56EF1D-6D74-46B4-B0B6-1055E9FE06F3}"/>
              </a:ext>
            </a:extLst>
          </p:cNvPr>
          <p:cNvCxnSpPr/>
          <p:nvPr/>
        </p:nvCxnSpPr>
        <p:spPr>
          <a:xfrm>
            <a:off x="7159006" y="706059"/>
            <a:ext cx="0" cy="2128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46D9D0-160B-4EDA-B0FB-C3D8DE9FB4A8}"/>
              </a:ext>
            </a:extLst>
          </p:cNvPr>
          <p:cNvCxnSpPr/>
          <p:nvPr/>
        </p:nvCxnSpPr>
        <p:spPr>
          <a:xfrm>
            <a:off x="8650586" y="696700"/>
            <a:ext cx="0" cy="2128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8ED382-709B-4114-91B4-E5AA79F17741}"/>
              </a:ext>
            </a:extLst>
          </p:cNvPr>
          <p:cNvGrpSpPr/>
          <p:nvPr/>
        </p:nvGrpSpPr>
        <p:grpSpPr>
          <a:xfrm>
            <a:off x="984354" y="224346"/>
            <a:ext cx="2723379" cy="728936"/>
            <a:chOff x="1008752" y="1431699"/>
            <a:chExt cx="2723379" cy="7289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E80E9F7-5994-4A1F-B611-171893C78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34"/>
            <a:stretch/>
          </p:blipFill>
          <p:spPr>
            <a:xfrm>
              <a:off x="1008752" y="1431699"/>
              <a:ext cx="696545" cy="72893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109E55-DA23-4A40-B7D6-68B177C6CAE2}"/>
                </a:ext>
              </a:extLst>
            </p:cNvPr>
            <p:cNvSpPr txBox="1"/>
            <p:nvPr/>
          </p:nvSpPr>
          <p:spPr>
            <a:xfrm>
              <a:off x="1593647" y="1461230"/>
              <a:ext cx="2138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pc="260" dirty="0"/>
                <a:t>THAI-GLOB</a:t>
              </a:r>
              <a:endParaRPr lang="en-GB" sz="2000" b="1" spc="26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1DEA001-0A97-4A4F-B733-B7DE73E31081}"/>
                </a:ext>
              </a:extLst>
            </p:cNvPr>
            <p:cNvSpPr/>
            <p:nvPr/>
          </p:nvSpPr>
          <p:spPr>
            <a:xfrm>
              <a:off x="1593647" y="1786020"/>
              <a:ext cx="17378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thaiDist"/>
              <a:r>
                <a:rPr lang="th-TH" sz="800" spc="-5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ศูนย์ประสานงานและพัฒนางานวิจัย</a:t>
              </a:r>
              <a:r>
                <a:rPr lang="th-TH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ด้าน</a:t>
              </a:r>
              <a:br>
                <a:rPr lang="en-US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</a:br>
              <a:r>
                <a:rPr lang="th-TH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โลกร้อนและการเปลี่ยนแปลงสภาพภูมิอากาศ</a:t>
              </a:r>
              <a:r>
                <a:rPr lang="en-US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endParaRPr lang="en-GB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25ECE-A6F6-49CB-817D-CF13A07C4E50}"/>
              </a:ext>
            </a:extLst>
          </p:cNvPr>
          <p:cNvSpPr/>
          <p:nvPr/>
        </p:nvSpPr>
        <p:spPr>
          <a:xfrm flipV="1">
            <a:off x="0" y="1089262"/>
            <a:ext cx="12192000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95DCA5-1881-4129-B00E-8BCEEA6BE819}"/>
              </a:ext>
            </a:extLst>
          </p:cNvPr>
          <p:cNvSpPr txBox="1"/>
          <p:nvPr/>
        </p:nvSpPr>
        <p:spPr>
          <a:xfrm>
            <a:off x="1517316" y="1387285"/>
            <a:ext cx="350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Research Projects</a:t>
            </a:r>
            <a:endParaRPr lang="en-GB" sz="28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8" name="Table 18">
            <a:extLst>
              <a:ext uri="{FF2B5EF4-FFF2-40B4-BE49-F238E27FC236}">
                <a16:creationId xmlns:a16="http://schemas.microsoft.com/office/drawing/2014/main" id="{9F9C3A5B-16EB-42F7-B584-BC080232F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846342"/>
              </p:ext>
            </p:extLst>
          </p:nvPr>
        </p:nvGraphicFramePr>
        <p:xfrm>
          <a:off x="1609726" y="2895794"/>
          <a:ext cx="9001124" cy="8536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880">
                  <a:extLst>
                    <a:ext uri="{9D8B030D-6E8A-4147-A177-3AD203B41FA5}">
                      <a16:colId xmlns:a16="http://schemas.microsoft.com/office/drawing/2014/main" val="2817788970"/>
                    </a:ext>
                  </a:extLst>
                </a:gridCol>
                <a:gridCol w="3474719">
                  <a:extLst>
                    <a:ext uri="{9D8B030D-6E8A-4147-A177-3AD203B41FA5}">
                      <a16:colId xmlns:a16="http://schemas.microsoft.com/office/drawing/2014/main" val="1068747589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318411329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4087988348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423036814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1918978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2456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Institute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year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Download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2605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52141</a:t>
                      </a:r>
                      <a:endParaRPr lang="en-GB" sz="100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Phenological characteristics of different forest ecosystems with different latitudinal gradients and its responses to climate change in southwest China- Indo – China peninsula region based on canopy colour index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Sirinthornthep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Towprayoon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King’s Mongkut University of Technology Thonburi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526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52142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GB" sz="14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Variability and Mechanism of Extreme Floods Associated with the Activity of Tropic Cyclones under Changing Climate and the development of Climate Change Information System to support robust decision-making process in adapting to the impacts of climate change in the Southeast Asia region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Jerasorn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Santisirisomboon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Ramkhamhaeng University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219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52143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Variations of the Flood/Drought Condition over the Indochina Peninsula: Characteristics, Mechanisms and Impacts on Water Resources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Thidarat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BUNSRI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King’s Mongkut University of Technology Thonburi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02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52141</a:t>
                      </a:r>
                      <a:endParaRPr lang="en-GB" sz="100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Phenological characteristics of different forest ecosystems with different latitudinal gradients and its responses to climate change in southwest China- Indo – China peninsula region based on canopy colour index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Sirinthornthep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Towprayoon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King’s Mongkut University of Technology Thonburi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0497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52142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Variability and Mechanism of Extreme Floods Associated with the Activity of Tropic Cyclones under Changing Climate and the development of Climate Change Information System to support robust decision-making process in adapting to the impacts of climate change in the Southeast Asia region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Jerasorn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Santisirisomboon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Ramkhamhaeng University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647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52141</a:t>
                      </a:r>
                      <a:endParaRPr lang="en-GB" sz="100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Phenological characteristics of different forest ecosystems with different latitudinal gradients and its responses to climate change in southwest China- Indo – China peninsula region based on canopy colour index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Sirinthornthep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Towprayoon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King’s Mongkut University of Technology Thonburi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263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52142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Variability and Mechanism of Extreme Floods Associated with the Activity of Tropic Cyclones under Changing Climate and the development of Climate Change Information System to support robust decision-making process in adapting to the impacts of climate change in the Southeast Asia region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Jerasorn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Santisirisomboon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Ramkhamhaeng University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552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52141</a:t>
                      </a:r>
                      <a:endParaRPr lang="en-GB" sz="100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Phenological characteristics of different forest ecosystems with different latitudinal gradients and its responses to climate change in southwest China- Indo – China peninsula region based on canopy colour index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Sirinthornthep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Towprayoon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King’s Mongkut University of Technology Thonburi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28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52142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Variability and Mechanism of Extreme Floods Associated with the Activity of Tropic Cyclones under Changing Climate and the development of Climate Change Information System to support robust decision-making process in adapting to the impacts of climate change in the Southeast Asia region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Jerasorn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Santisirisomboon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Ramkhamhaeng University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155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52141</a:t>
                      </a:r>
                      <a:endParaRPr lang="en-GB" sz="100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Phenological characteristics of different forest ecosystems with different latitudinal gradients and its responses to climate change in southwest China- Indo – China peninsula region based on canopy colour index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Sirinthornthep</a:t>
                      </a:r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050" b="0" i="0" dirty="0" err="1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Towprayoon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King’s Mongkut University of Technology Thonburi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2020-2022</a:t>
                      </a:r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0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Concept Approved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50" b="0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515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Institute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Active year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Calibri" panose="020F0502020204030204" pitchFamily="34" charset="0"/>
                          <a:ea typeface="Tahoma" panose="020B0604030504040204" pitchFamily="34" charset="0"/>
                          <a:cs typeface="Calibri" panose="020F0502020204030204" pitchFamily="34" charset="0"/>
                        </a:rPr>
                        <a:t>Download</a:t>
                      </a:r>
                      <a:endParaRPr lang="en-GB" sz="1200" b="1" i="0" dirty="0">
                        <a:latin typeface="Calibri" panose="020F0502020204030204" pitchFamily="34" charset="0"/>
                        <a:ea typeface="Tahom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573103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EEDC2E8-7C57-471D-94C9-E86FB8B642B7}"/>
              </a:ext>
            </a:extLst>
          </p:cNvPr>
          <p:cNvSpPr txBox="1"/>
          <p:nvPr/>
        </p:nvSpPr>
        <p:spPr>
          <a:xfrm>
            <a:off x="6180356" y="11916796"/>
            <a:ext cx="4688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Previous         1      2      3      4       5       6       7       8       9      ……..  500 Next</a:t>
            </a:r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CAAECF-62ED-41C3-BB87-1058A01B12C1}"/>
              </a:ext>
            </a:extLst>
          </p:cNvPr>
          <p:cNvSpPr txBox="1"/>
          <p:nvPr/>
        </p:nvSpPr>
        <p:spPr>
          <a:xfrm>
            <a:off x="1500198" y="11916796"/>
            <a:ext cx="3884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Showing 1 to 10 of 500 entries</a:t>
            </a:r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419D9E-2C5E-4FB3-A9D1-567F87EC4F4F}"/>
              </a:ext>
            </a:extLst>
          </p:cNvPr>
          <p:cNvSpPr/>
          <p:nvPr/>
        </p:nvSpPr>
        <p:spPr>
          <a:xfrm>
            <a:off x="0" y="12482663"/>
            <a:ext cx="12192000" cy="22294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A07E722-96CE-40FC-B44A-E702BF960525}"/>
              </a:ext>
            </a:extLst>
          </p:cNvPr>
          <p:cNvGrpSpPr/>
          <p:nvPr/>
        </p:nvGrpSpPr>
        <p:grpSpPr>
          <a:xfrm>
            <a:off x="1538372" y="13298409"/>
            <a:ext cx="8907559" cy="1087514"/>
            <a:chOff x="1640923" y="14657585"/>
            <a:chExt cx="8907559" cy="108751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3FA41E2-1FAD-4DF8-BFDA-F980EA6B57C5}"/>
                </a:ext>
              </a:extLst>
            </p:cNvPr>
            <p:cNvSpPr/>
            <p:nvPr/>
          </p:nvSpPr>
          <p:spPr>
            <a:xfrm>
              <a:off x="1640923" y="14657585"/>
              <a:ext cx="28337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spc="260" dirty="0">
                  <a:solidFill>
                    <a:schemeClr val="bg1"/>
                  </a:solidFill>
                </a:rPr>
                <a:t>THAI-GLOB</a:t>
              </a:r>
              <a:endParaRPr lang="en-GB" sz="4000" b="1" spc="260" dirty="0">
                <a:solidFill>
                  <a:schemeClr val="bg1"/>
                </a:solidFill>
              </a:endParaRPr>
            </a:p>
          </p:txBody>
        </p:sp>
        <p:pic>
          <p:nvPicPr>
            <p:cNvPr id="74" name="Picture 4" descr="à¸à¸¥à¸à¸²à¸£à¸à¹à¸à¸«à¸²à¸£à¸¹à¸à¸ à¸²à¸à¸ªà¸³à¸«à¸£à¸±à¸ facebook logo png">
              <a:extLst>
                <a:ext uri="{FF2B5EF4-FFF2-40B4-BE49-F238E27FC236}">
                  <a16:creationId xmlns:a16="http://schemas.microsoft.com/office/drawing/2014/main" id="{4BB9264C-5F35-49C0-80F1-B491A283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4170" y="15240048"/>
              <a:ext cx="502517" cy="50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Graphic 74" descr="Envelope">
              <a:extLst>
                <a:ext uri="{FF2B5EF4-FFF2-40B4-BE49-F238E27FC236}">
                  <a16:creationId xmlns:a16="http://schemas.microsoft.com/office/drawing/2014/main" id="{E430F02E-2911-4683-84D1-1D519756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28128" y="15281130"/>
              <a:ext cx="420354" cy="420354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287D8B-5E08-4724-BA29-520116FF3F67}"/>
                </a:ext>
              </a:extLst>
            </p:cNvPr>
            <p:cNvSpPr/>
            <p:nvPr/>
          </p:nvSpPr>
          <p:spPr>
            <a:xfrm>
              <a:off x="1700825" y="15262841"/>
              <a:ext cx="61772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12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ศูนย์ประสานงานและพัฒนางานวิจัยด้านโลกร้อนและการเปลี่ยนแปลงสภาพภูมิอากาศ</a:t>
              </a:r>
              <a:endParaRPr lang="en-GB" sz="12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7609D3B-03D2-4DA7-A6B2-0880E7652D23}"/>
                </a:ext>
              </a:extLst>
            </p:cNvPr>
            <p:cNvSpPr/>
            <p:nvPr/>
          </p:nvSpPr>
          <p:spPr>
            <a:xfrm>
              <a:off x="1700825" y="15468100"/>
              <a:ext cx="4453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12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บัณฑิตวิทยาลัยร่วมด้านพลังงานและสิ่งแวดล้อม มหาวิทยาลัยเทคโนโลยีพระจอมเกล้าธนบุรี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5C34A9-8410-4EE2-BBB0-499378AF9ACB}"/>
              </a:ext>
            </a:extLst>
          </p:cNvPr>
          <p:cNvGrpSpPr/>
          <p:nvPr/>
        </p:nvGrpSpPr>
        <p:grpSpPr>
          <a:xfrm>
            <a:off x="1609726" y="2019301"/>
            <a:ext cx="9134475" cy="392431"/>
            <a:chOff x="1609726" y="2019301"/>
            <a:chExt cx="9134475" cy="39243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DD103D4-5951-46C3-B043-88F36B97DC37}"/>
                </a:ext>
              </a:extLst>
            </p:cNvPr>
            <p:cNvGrpSpPr/>
            <p:nvPr/>
          </p:nvGrpSpPr>
          <p:grpSpPr>
            <a:xfrm>
              <a:off x="1609726" y="2019301"/>
              <a:ext cx="9134475" cy="392431"/>
              <a:chOff x="1609725" y="2019300"/>
              <a:chExt cx="9134475" cy="39243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AFD0ECF-0515-403C-BAEB-F28F7110954C}"/>
                  </a:ext>
                </a:extLst>
              </p:cNvPr>
              <p:cNvSpPr/>
              <p:nvPr/>
            </p:nvSpPr>
            <p:spPr>
              <a:xfrm>
                <a:off x="1609725" y="2019300"/>
                <a:ext cx="9134475" cy="392431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6" name="Graphic 65" descr="Magnifying glass">
                <a:extLst>
                  <a:ext uri="{FF2B5EF4-FFF2-40B4-BE49-F238E27FC236}">
                    <a16:creationId xmlns:a16="http://schemas.microsoft.com/office/drawing/2014/main" id="{38D4CD30-E1EF-4492-8669-2CDA0BA0F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375598" y="2066456"/>
                <a:ext cx="298117" cy="298117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81902E-05A8-4EC7-ACBF-30D8455E2586}"/>
                </a:ext>
              </a:extLst>
            </p:cNvPr>
            <p:cNvSpPr txBox="1"/>
            <p:nvPr/>
          </p:nvSpPr>
          <p:spPr>
            <a:xfrm>
              <a:off x="1654749" y="2074410"/>
              <a:ext cx="1612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Search projects</a:t>
              </a:r>
              <a:endParaRPr lang="en-GB" sz="1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AFCBCD6A-2E98-4E9A-8D5E-F7B3D5B11217}"/>
              </a:ext>
            </a:extLst>
          </p:cNvPr>
          <p:cNvSpPr/>
          <p:nvPr/>
        </p:nvSpPr>
        <p:spPr>
          <a:xfrm>
            <a:off x="7207364" y="498430"/>
            <a:ext cx="1456698" cy="5570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Download">
            <a:extLst>
              <a:ext uri="{FF2B5EF4-FFF2-40B4-BE49-F238E27FC236}">
                <a16:creationId xmlns:a16="http://schemas.microsoft.com/office/drawing/2014/main" id="{15E6C163-5035-4986-87F2-6AC677607A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37812" y="3296052"/>
            <a:ext cx="285348" cy="285348"/>
          </a:xfrm>
          <a:prstGeom prst="rect">
            <a:avLst/>
          </a:prstGeom>
        </p:spPr>
      </p:pic>
      <p:pic>
        <p:nvPicPr>
          <p:cNvPr id="41" name="Graphic 40" descr="Download">
            <a:extLst>
              <a:ext uri="{FF2B5EF4-FFF2-40B4-BE49-F238E27FC236}">
                <a16:creationId xmlns:a16="http://schemas.microsoft.com/office/drawing/2014/main" id="{A30E7E7E-635F-47ED-9857-BAF1AD7179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8227" y="4055508"/>
            <a:ext cx="285348" cy="285348"/>
          </a:xfrm>
          <a:prstGeom prst="rect">
            <a:avLst/>
          </a:prstGeom>
        </p:spPr>
      </p:pic>
      <p:pic>
        <p:nvPicPr>
          <p:cNvPr id="42" name="Graphic 41" descr="Download">
            <a:extLst>
              <a:ext uri="{FF2B5EF4-FFF2-40B4-BE49-F238E27FC236}">
                <a16:creationId xmlns:a16="http://schemas.microsoft.com/office/drawing/2014/main" id="{068FB2C9-9F14-44A3-A518-B22081D0AE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8227" y="4846271"/>
            <a:ext cx="285348" cy="285348"/>
          </a:xfrm>
          <a:prstGeom prst="rect">
            <a:avLst/>
          </a:prstGeom>
        </p:spPr>
      </p:pic>
      <p:pic>
        <p:nvPicPr>
          <p:cNvPr id="43" name="Graphic 42" descr="Download">
            <a:extLst>
              <a:ext uri="{FF2B5EF4-FFF2-40B4-BE49-F238E27FC236}">
                <a16:creationId xmlns:a16="http://schemas.microsoft.com/office/drawing/2014/main" id="{15D939EB-11E9-4657-B1AA-E97F558721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8227" y="5534814"/>
            <a:ext cx="285348" cy="285348"/>
          </a:xfrm>
          <a:prstGeom prst="rect">
            <a:avLst/>
          </a:prstGeom>
        </p:spPr>
      </p:pic>
      <p:pic>
        <p:nvPicPr>
          <p:cNvPr id="44" name="Graphic 43" descr="Download">
            <a:extLst>
              <a:ext uri="{FF2B5EF4-FFF2-40B4-BE49-F238E27FC236}">
                <a16:creationId xmlns:a16="http://schemas.microsoft.com/office/drawing/2014/main" id="{3A742BA7-D33F-4DEC-A4D2-182F7C1CC3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8227" y="6325577"/>
            <a:ext cx="285348" cy="285348"/>
          </a:xfrm>
          <a:prstGeom prst="rect">
            <a:avLst/>
          </a:prstGeom>
        </p:spPr>
      </p:pic>
      <p:pic>
        <p:nvPicPr>
          <p:cNvPr id="45" name="Graphic 44" descr="Download">
            <a:extLst>
              <a:ext uri="{FF2B5EF4-FFF2-40B4-BE49-F238E27FC236}">
                <a16:creationId xmlns:a16="http://schemas.microsoft.com/office/drawing/2014/main" id="{53CA48F8-003B-4C61-ADC7-DDC87552EB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8227" y="7218560"/>
            <a:ext cx="285348" cy="285348"/>
          </a:xfrm>
          <a:prstGeom prst="rect">
            <a:avLst/>
          </a:prstGeom>
        </p:spPr>
      </p:pic>
      <p:pic>
        <p:nvPicPr>
          <p:cNvPr id="46" name="Graphic 45" descr="Download">
            <a:extLst>
              <a:ext uri="{FF2B5EF4-FFF2-40B4-BE49-F238E27FC236}">
                <a16:creationId xmlns:a16="http://schemas.microsoft.com/office/drawing/2014/main" id="{A8B02D90-A257-4801-BDAD-7CD8A82E54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37812" y="7937767"/>
            <a:ext cx="285348" cy="285348"/>
          </a:xfrm>
          <a:prstGeom prst="rect">
            <a:avLst/>
          </a:prstGeom>
        </p:spPr>
      </p:pic>
      <p:pic>
        <p:nvPicPr>
          <p:cNvPr id="47" name="Graphic 46" descr="Download">
            <a:extLst>
              <a:ext uri="{FF2B5EF4-FFF2-40B4-BE49-F238E27FC236}">
                <a16:creationId xmlns:a16="http://schemas.microsoft.com/office/drawing/2014/main" id="{950E1059-7203-440F-A112-5B8BD3EF06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8227" y="8800086"/>
            <a:ext cx="285348" cy="285348"/>
          </a:xfrm>
          <a:prstGeom prst="rect">
            <a:avLst/>
          </a:prstGeom>
        </p:spPr>
      </p:pic>
      <p:pic>
        <p:nvPicPr>
          <p:cNvPr id="48" name="Graphic 47" descr="Download">
            <a:extLst>
              <a:ext uri="{FF2B5EF4-FFF2-40B4-BE49-F238E27FC236}">
                <a16:creationId xmlns:a16="http://schemas.microsoft.com/office/drawing/2014/main" id="{CF722FFE-DC96-46FB-9002-F06827C6DE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8227" y="9590849"/>
            <a:ext cx="285348" cy="285348"/>
          </a:xfrm>
          <a:prstGeom prst="rect">
            <a:avLst/>
          </a:prstGeom>
        </p:spPr>
      </p:pic>
      <p:pic>
        <p:nvPicPr>
          <p:cNvPr id="49" name="Graphic 48" descr="Download">
            <a:extLst>
              <a:ext uri="{FF2B5EF4-FFF2-40B4-BE49-F238E27FC236}">
                <a16:creationId xmlns:a16="http://schemas.microsoft.com/office/drawing/2014/main" id="{940FF45C-3D23-4AC8-9B84-D651EA58B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8227" y="10381615"/>
            <a:ext cx="285348" cy="28534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283FFC5-0258-4F0C-B3B7-503C96C3C4DC}"/>
              </a:ext>
            </a:extLst>
          </p:cNvPr>
          <p:cNvSpPr txBox="1"/>
          <p:nvPr/>
        </p:nvSpPr>
        <p:spPr>
          <a:xfrm>
            <a:off x="9463443" y="2456490"/>
            <a:ext cx="1658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by:  Newest first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3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B9069A3-3CF6-45CA-AD30-66D1A8CE1FB1}"/>
              </a:ext>
            </a:extLst>
          </p:cNvPr>
          <p:cNvSpPr txBox="1"/>
          <p:nvPr/>
        </p:nvSpPr>
        <p:spPr>
          <a:xfrm>
            <a:off x="1715011" y="1650849"/>
            <a:ext cx="166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supermarket" panose="02000000000000000000" pitchFamily="2" charset="0"/>
                <a:cs typeface="supermarket" panose="02000000000000000000" pitchFamily="2" charset="0"/>
              </a:rPr>
              <a:t>เราคือใคร</a:t>
            </a:r>
            <a:endParaRPr lang="en-GB" sz="2800" b="1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D33E00-9021-42DD-BAB1-2BEDDD97ED37}"/>
              </a:ext>
            </a:extLst>
          </p:cNvPr>
          <p:cNvSpPr/>
          <p:nvPr/>
        </p:nvSpPr>
        <p:spPr>
          <a:xfrm>
            <a:off x="1715011" y="2358070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>
                <a:solidFill>
                  <a:srgbClr val="589CD7"/>
                </a:solidFill>
                <a:latin typeface="Frutiger"/>
              </a:rPr>
              <a:t>South Pole has developed over 700 emissions reduction and renewable energy projects in more than 40 countries for organisations looking to take action on climate and development.</a:t>
            </a:r>
          </a:p>
          <a:p>
            <a:r>
              <a:rPr lang="en-GB" sz="900" dirty="0">
                <a:latin typeface="Frutiger"/>
              </a:rPr>
              <a:t>These projects deliver real benefits aligned with the aims of the Paris Agreement and the UN Sustainable Development Goals: improving landscapes, lives and livelihoods for people around the world. Use the filters to search a selection of our portfolio of hundreds of projects and their impacts.</a:t>
            </a:r>
          </a:p>
        </p:txBody>
      </p:sp>
      <p:sp>
        <p:nvSpPr>
          <p:cNvPr id="27" name="Oval 2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31EF6C33-738B-4C28-83BA-3BBC2F44A3B2}"/>
              </a:ext>
            </a:extLst>
          </p:cNvPr>
          <p:cNvSpPr/>
          <p:nvPr/>
        </p:nvSpPr>
        <p:spPr>
          <a:xfrm>
            <a:off x="3222548" y="11598135"/>
            <a:ext cx="1757224" cy="1757224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00" r="-22000"/>
            </a:stretch>
          </a:blip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Oval 27" descr="A group of clouds in the sky&#10;&#10;Description automatically generated">
            <a:extLst>
              <a:ext uri="{FF2B5EF4-FFF2-40B4-BE49-F238E27FC236}">
                <a16:creationId xmlns:a16="http://schemas.microsoft.com/office/drawing/2014/main" id="{242CC861-2765-4382-9C7A-A97759B8B838}"/>
              </a:ext>
            </a:extLst>
          </p:cNvPr>
          <p:cNvSpPr/>
          <p:nvPr/>
        </p:nvSpPr>
        <p:spPr>
          <a:xfrm>
            <a:off x="5602593" y="5291674"/>
            <a:ext cx="1691125" cy="1691125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29" name="Oval 28" descr="A close up of a logo&#10;&#10;Description automatically generated">
            <a:extLst>
              <a:ext uri="{FF2B5EF4-FFF2-40B4-BE49-F238E27FC236}">
                <a16:creationId xmlns:a16="http://schemas.microsoft.com/office/drawing/2014/main" id="{CF74FDE3-DF96-4A3E-B18D-8C9948EA9862}"/>
              </a:ext>
            </a:extLst>
          </p:cNvPr>
          <p:cNvSpPr/>
          <p:nvPr/>
        </p:nvSpPr>
        <p:spPr>
          <a:xfrm>
            <a:off x="2996151" y="5201258"/>
            <a:ext cx="1871954" cy="1871954"/>
          </a:xfrm>
          <a:prstGeom prst="ellipse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258" t="-13596" r="-14141" b="-1280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Oval 29" descr="A blurry photo of a green field&#10;&#10;Description automatically generated">
            <a:extLst>
              <a:ext uri="{FF2B5EF4-FFF2-40B4-BE49-F238E27FC236}">
                <a16:creationId xmlns:a16="http://schemas.microsoft.com/office/drawing/2014/main" id="{CBE65DD1-E5A8-4EAC-93E1-09933CC88B64}"/>
              </a:ext>
            </a:extLst>
          </p:cNvPr>
          <p:cNvSpPr/>
          <p:nvPr/>
        </p:nvSpPr>
        <p:spPr>
          <a:xfrm>
            <a:off x="8028205" y="5307652"/>
            <a:ext cx="1659169" cy="1659169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00" r="-25000"/>
            </a:stretch>
          </a:blip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A9547E-8C8C-468E-97A3-89861E7980A5}"/>
              </a:ext>
            </a:extLst>
          </p:cNvPr>
          <p:cNvSpPr txBox="1"/>
          <p:nvPr/>
        </p:nvSpPr>
        <p:spPr>
          <a:xfrm>
            <a:off x="2861425" y="7073182"/>
            <a:ext cx="200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>
                <a:latin typeface="supermarket" panose="02000000000000000000" pitchFamily="2" charset="0"/>
                <a:cs typeface="supermarket" panose="02000000000000000000" pitchFamily="2" charset="0"/>
              </a:rPr>
              <a:t>แบบจำลองการเปลี่ยนแปลงสภาพภูมิอากาศ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C4C851-ACAA-4F1B-8BF1-7E20546DD0C3}"/>
              </a:ext>
            </a:extLst>
          </p:cNvPr>
          <p:cNvSpPr txBox="1"/>
          <p:nvPr/>
        </p:nvSpPr>
        <p:spPr>
          <a:xfrm>
            <a:off x="5346120" y="7081319"/>
            <a:ext cx="200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>
                <a:latin typeface="supermarket" panose="02000000000000000000" pitchFamily="2" charset="0"/>
                <a:cs typeface="supermarket" panose="02000000000000000000" pitchFamily="2" charset="0"/>
              </a:rPr>
              <a:t>ปัจจัยที่มีอิทธิพลต่อการเปลี่ยนแปลงสภาพภูมิอากาศ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673257-4CF0-4CFA-B416-946BE1C7F50F}"/>
              </a:ext>
            </a:extLst>
          </p:cNvPr>
          <p:cNvSpPr txBox="1"/>
          <p:nvPr/>
        </p:nvSpPr>
        <p:spPr>
          <a:xfrm>
            <a:off x="7830815" y="7073182"/>
            <a:ext cx="200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>
                <a:latin typeface="supermarket" panose="02000000000000000000" pitchFamily="2" charset="0"/>
                <a:cs typeface="supermarket" panose="02000000000000000000" pitchFamily="2" charset="0"/>
              </a:rPr>
              <a:t>ความแปรปรวนและการกระจายของฝน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6DCAEF-7283-43A4-857E-A32BF630EC32}"/>
              </a:ext>
            </a:extLst>
          </p:cNvPr>
          <p:cNvGrpSpPr/>
          <p:nvPr/>
        </p:nvGrpSpPr>
        <p:grpSpPr>
          <a:xfrm>
            <a:off x="2357923" y="8457063"/>
            <a:ext cx="8401411" cy="1757223"/>
            <a:chOff x="2352962" y="7519651"/>
            <a:chExt cx="8401411" cy="1757223"/>
          </a:xfrm>
        </p:grpSpPr>
        <p:sp>
          <p:nvSpPr>
            <p:cNvPr id="40" name="Oval 39" descr="A close up of a tree&#10;&#10;Description automatically generated">
              <a:extLst>
                <a:ext uri="{FF2B5EF4-FFF2-40B4-BE49-F238E27FC236}">
                  <a16:creationId xmlns:a16="http://schemas.microsoft.com/office/drawing/2014/main" id="{0273DAA6-1747-427D-B31B-2E61D6DD0382}"/>
                </a:ext>
              </a:extLst>
            </p:cNvPr>
            <p:cNvSpPr/>
            <p:nvPr/>
          </p:nvSpPr>
          <p:spPr>
            <a:xfrm>
              <a:off x="2352962" y="7519651"/>
              <a:ext cx="1757223" cy="1757223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000" r="-17000"/>
              </a:stretch>
            </a:blip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Oval 40" descr="A cow standing on a lush green field&#10;&#10;Description automatically generated">
              <a:extLst>
                <a:ext uri="{FF2B5EF4-FFF2-40B4-BE49-F238E27FC236}">
                  <a16:creationId xmlns:a16="http://schemas.microsoft.com/office/drawing/2014/main" id="{9482C3E3-111C-4D5A-A930-3CEA8E280DDC}"/>
                </a:ext>
              </a:extLst>
            </p:cNvPr>
            <p:cNvSpPr/>
            <p:nvPr/>
          </p:nvSpPr>
          <p:spPr>
            <a:xfrm>
              <a:off x="6782420" y="7519651"/>
              <a:ext cx="1757223" cy="1757223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Oval 41" descr="A person sitting on a table&#10;&#10;Description automatically generated">
              <a:extLst>
                <a:ext uri="{FF2B5EF4-FFF2-40B4-BE49-F238E27FC236}">
                  <a16:creationId xmlns:a16="http://schemas.microsoft.com/office/drawing/2014/main" id="{656BC909-9E29-4A2C-B771-95ADD77C6281}"/>
                </a:ext>
              </a:extLst>
            </p:cNvPr>
            <p:cNvSpPr/>
            <p:nvPr/>
          </p:nvSpPr>
          <p:spPr>
            <a:xfrm>
              <a:off x="8997150" y="7519651"/>
              <a:ext cx="1757223" cy="1757223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7C3B6A0-F12C-41D7-9FBA-4C798DD3C0D6}"/>
                </a:ext>
              </a:extLst>
            </p:cNvPr>
            <p:cNvSpPr/>
            <p:nvPr/>
          </p:nvSpPr>
          <p:spPr>
            <a:xfrm>
              <a:off x="4567691" y="7519651"/>
              <a:ext cx="1757223" cy="1757223"/>
            </a:xfrm>
            <a:prstGeom prst="ellipse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5000" r="-25000"/>
              </a:stretch>
            </a:blip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4" name="Oval 43" descr="A group of bushes and trees&#10;&#10;Description automatically generated">
            <a:extLst>
              <a:ext uri="{FF2B5EF4-FFF2-40B4-BE49-F238E27FC236}">
                <a16:creationId xmlns:a16="http://schemas.microsoft.com/office/drawing/2014/main" id="{6059D4AA-C5CB-47AF-8A63-FFE3EA05E8F6}"/>
              </a:ext>
            </a:extLst>
          </p:cNvPr>
          <p:cNvSpPr/>
          <p:nvPr/>
        </p:nvSpPr>
        <p:spPr>
          <a:xfrm>
            <a:off x="5663500" y="11598137"/>
            <a:ext cx="1757223" cy="1757223"/>
          </a:xfrm>
          <a:prstGeom prst="ellipse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Oval 44" descr="A bird standing in front of a body of water&#10;&#10;Description automatically generated">
            <a:extLst>
              <a:ext uri="{FF2B5EF4-FFF2-40B4-BE49-F238E27FC236}">
                <a16:creationId xmlns:a16="http://schemas.microsoft.com/office/drawing/2014/main" id="{D361A7E8-2D58-4E92-B25E-2534474491D5}"/>
              </a:ext>
            </a:extLst>
          </p:cNvPr>
          <p:cNvSpPr/>
          <p:nvPr/>
        </p:nvSpPr>
        <p:spPr>
          <a:xfrm>
            <a:off x="8104449" y="11598137"/>
            <a:ext cx="1757223" cy="1757223"/>
          </a:xfrm>
          <a:prstGeom prst="ellipse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54" t="-911" r="-32846" b="911"/>
            </a:stretch>
          </a:blip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EE78F5-485D-4F18-B4F5-F2D2F052905C}"/>
              </a:ext>
            </a:extLst>
          </p:cNvPr>
          <p:cNvCxnSpPr/>
          <p:nvPr/>
        </p:nvCxnSpPr>
        <p:spPr>
          <a:xfrm>
            <a:off x="2109985" y="7829344"/>
            <a:ext cx="864934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BF3BE89-506E-4355-B8E0-389816C5F143}"/>
              </a:ext>
            </a:extLst>
          </p:cNvPr>
          <p:cNvCxnSpPr/>
          <p:nvPr/>
        </p:nvCxnSpPr>
        <p:spPr>
          <a:xfrm>
            <a:off x="2338872" y="11372644"/>
            <a:ext cx="864934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5E7CE7-4384-457D-B5A4-23BE48D9F892}"/>
              </a:ext>
            </a:extLst>
          </p:cNvPr>
          <p:cNvSpPr txBox="1"/>
          <p:nvPr/>
        </p:nvSpPr>
        <p:spPr>
          <a:xfrm>
            <a:off x="2131718" y="10390303"/>
            <a:ext cx="221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>
                <a:latin typeface="supermarket" panose="02000000000000000000" pitchFamily="2" charset="0"/>
                <a:cs typeface="supermarket" panose="02000000000000000000" pitchFamily="2" charset="0"/>
              </a:rPr>
              <a:t>การจัดการความเสี่ยงจากความแปรปรวนและการกระจายตัวของฝน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B9DE23-C7AD-4176-AF14-FB4DF9CB004F}"/>
              </a:ext>
            </a:extLst>
          </p:cNvPr>
          <p:cNvSpPr txBox="1"/>
          <p:nvPr/>
        </p:nvSpPr>
        <p:spPr>
          <a:xfrm>
            <a:off x="4490195" y="10390303"/>
            <a:ext cx="200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>
                <a:latin typeface="supermarket" panose="02000000000000000000" pitchFamily="2" charset="0"/>
                <a:cs typeface="supermarket" panose="02000000000000000000" pitchFamily="2" charset="0"/>
              </a:rPr>
              <a:t>ผลกระทบจากการเปลี่ยนแปลงสภาพภูมิอากาศ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AEE8D3-D99F-4434-AC0E-156711B47E97}"/>
              </a:ext>
            </a:extLst>
          </p:cNvPr>
          <p:cNvSpPr txBox="1"/>
          <p:nvPr/>
        </p:nvSpPr>
        <p:spPr>
          <a:xfrm>
            <a:off x="6640382" y="10390303"/>
            <a:ext cx="200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>
                <a:latin typeface="supermarket" panose="02000000000000000000" pitchFamily="2" charset="0"/>
                <a:cs typeface="supermarket" panose="02000000000000000000" pitchFamily="2" charset="0"/>
              </a:rPr>
              <a:t>การปรับตัวต่อการเปลี่ยนแปลงสภาพภูมิอากาศ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27087A-18E6-40F1-8DE0-C784504EFA3C}"/>
              </a:ext>
            </a:extLst>
          </p:cNvPr>
          <p:cNvSpPr txBox="1"/>
          <p:nvPr/>
        </p:nvSpPr>
        <p:spPr>
          <a:xfrm>
            <a:off x="8938082" y="10390303"/>
            <a:ext cx="2006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>
                <a:latin typeface="supermarket" panose="02000000000000000000" pitchFamily="2" charset="0"/>
                <a:cs typeface="supermarket" panose="02000000000000000000" pitchFamily="2" charset="0"/>
              </a:rPr>
              <a:t>การเจรจาข้อตกลงระหว่างประเทศว่าด้วยเรื่องการเปลี่ยนแปลงสภาพภูมิอากาศ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40F974-92A3-43FE-A891-D755B5AA15D6}"/>
              </a:ext>
            </a:extLst>
          </p:cNvPr>
          <p:cNvSpPr txBox="1"/>
          <p:nvPr/>
        </p:nvSpPr>
        <p:spPr>
          <a:xfrm>
            <a:off x="2986306" y="13539360"/>
            <a:ext cx="2214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>
                <a:latin typeface="supermarket" panose="02000000000000000000" pitchFamily="2" charset="0"/>
                <a:cs typeface="supermarket" panose="02000000000000000000" pitchFamily="2" charset="0"/>
              </a:rPr>
              <a:t>เครื่องมือและกลไกการจัดการปัญหา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82D357-4000-41B7-8B66-D38B99BB52F3}"/>
              </a:ext>
            </a:extLst>
          </p:cNvPr>
          <p:cNvSpPr txBox="1"/>
          <p:nvPr/>
        </p:nvSpPr>
        <p:spPr>
          <a:xfrm>
            <a:off x="5438497" y="13539360"/>
            <a:ext cx="2288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400" dirty="0">
                <a:latin typeface="supermarket" panose="02000000000000000000" pitchFamily="2" charset="0"/>
                <a:cs typeface="supermarket" panose="02000000000000000000" pitchFamily="2" charset="0"/>
              </a:rPr>
              <a:t>การผลิตและการลดก๊าซเรือนกระจก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40D1A0-F7B1-4B99-920D-5F0E0707DFA6}"/>
              </a:ext>
            </a:extLst>
          </p:cNvPr>
          <p:cNvSpPr txBox="1"/>
          <p:nvPr/>
        </p:nvSpPr>
        <p:spPr>
          <a:xfrm>
            <a:off x="7998770" y="13524120"/>
            <a:ext cx="2006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upermarket" panose="02000000000000000000" pitchFamily="2" charset="0"/>
                <a:cs typeface="supermarket" panose="02000000000000000000" pitchFamily="2" charset="0"/>
              </a:rPr>
              <a:t>TARC</a:t>
            </a:r>
            <a:endParaRPr lang="en-GB" sz="14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BD403A-8864-48EC-8EA9-5B5BA4B30737}"/>
              </a:ext>
            </a:extLst>
          </p:cNvPr>
          <p:cNvSpPr txBox="1"/>
          <p:nvPr/>
        </p:nvSpPr>
        <p:spPr>
          <a:xfrm>
            <a:off x="1715011" y="4325967"/>
            <a:ext cx="166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supermarket" panose="02000000000000000000" pitchFamily="2" charset="0"/>
                <a:cs typeface="supermarket" panose="02000000000000000000" pitchFamily="2" charset="0"/>
              </a:rPr>
              <a:t>ประเด็นวิจัย</a:t>
            </a:r>
            <a:endParaRPr lang="en-GB" sz="2800" b="1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B8EBB2-61C0-471A-B7C8-E5EDAFB616C4}"/>
              </a:ext>
            </a:extLst>
          </p:cNvPr>
          <p:cNvSpPr/>
          <p:nvPr/>
        </p:nvSpPr>
        <p:spPr>
          <a:xfrm>
            <a:off x="1" y="14697117"/>
            <a:ext cx="12192000" cy="22294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0F4C0E-CEFA-4A68-99D0-18EE71903B44}"/>
              </a:ext>
            </a:extLst>
          </p:cNvPr>
          <p:cNvGrpSpPr/>
          <p:nvPr/>
        </p:nvGrpSpPr>
        <p:grpSpPr>
          <a:xfrm>
            <a:off x="1538373" y="15512863"/>
            <a:ext cx="8907559" cy="1087514"/>
            <a:chOff x="1640923" y="14657585"/>
            <a:chExt cx="8907559" cy="108751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690D8F-3097-4AC5-8DD1-635FA5D9C77E}"/>
                </a:ext>
              </a:extLst>
            </p:cNvPr>
            <p:cNvSpPr/>
            <p:nvPr/>
          </p:nvSpPr>
          <p:spPr>
            <a:xfrm>
              <a:off x="1640923" y="14657585"/>
              <a:ext cx="28337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spc="260" dirty="0">
                  <a:solidFill>
                    <a:schemeClr val="bg1"/>
                  </a:solidFill>
                </a:rPr>
                <a:t>THAI-GLOB</a:t>
              </a:r>
              <a:endParaRPr lang="en-GB" sz="4000" b="1" spc="260" dirty="0">
                <a:solidFill>
                  <a:schemeClr val="bg1"/>
                </a:solidFill>
              </a:endParaRPr>
            </a:p>
          </p:txBody>
        </p:sp>
        <p:pic>
          <p:nvPicPr>
            <p:cNvPr id="59" name="Picture 4" descr="à¸à¸¥à¸à¸²à¸£à¸à¹à¸à¸«à¸²à¸£à¸¹à¸à¸ à¸²à¸à¸ªà¸³à¸«à¸£à¸±à¸ facebook logo png">
              <a:extLst>
                <a:ext uri="{FF2B5EF4-FFF2-40B4-BE49-F238E27FC236}">
                  <a16:creationId xmlns:a16="http://schemas.microsoft.com/office/drawing/2014/main" id="{F750E28A-8FBE-4207-8222-F3AC448FB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4170" y="15240048"/>
              <a:ext cx="502517" cy="50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Graphic 59" descr="Envelope">
              <a:extLst>
                <a:ext uri="{FF2B5EF4-FFF2-40B4-BE49-F238E27FC236}">
                  <a16:creationId xmlns:a16="http://schemas.microsoft.com/office/drawing/2014/main" id="{590FCAA2-6914-4211-A288-2310CBC0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28128" y="15281130"/>
              <a:ext cx="420354" cy="420354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5B57F88-58CC-4397-B6D8-856DFE3086A5}"/>
                </a:ext>
              </a:extLst>
            </p:cNvPr>
            <p:cNvSpPr/>
            <p:nvPr/>
          </p:nvSpPr>
          <p:spPr>
            <a:xfrm>
              <a:off x="1700825" y="15262841"/>
              <a:ext cx="61772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12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ศูนย์ประสานงานและพัฒนางานวิจัยด้านโลกร้อนและการเปลี่ยนแปลงสภาพภูมิอากาศ</a:t>
              </a:r>
              <a:endParaRPr lang="en-GB" sz="12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85AA55A-525D-4BD1-84A3-FA456A111C1D}"/>
                </a:ext>
              </a:extLst>
            </p:cNvPr>
            <p:cNvSpPr/>
            <p:nvPr/>
          </p:nvSpPr>
          <p:spPr>
            <a:xfrm>
              <a:off x="1700825" y="15468100"/>
              <a:ext cx="4453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12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บัณฑิตวิทยาลัยร่วมด้านพลังงานและสิ่งแวดล้อม มหาวิทยาลัยเทคโนโลยีพระจอมเกล้าธนบุรี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21E9413-C91C-4E7D-B3BD-63DAC2AC64ED}"/>
              </a:ext>
            </a:extLst>
          </p:cNvPr>
          <p:cNvSpPr/>
          <p:nvPr/>
        </p:nvSpPr>
        <p:spPr>
          <a:xfrm flipV="1">
            <a:off x="0" y="1089262"/>
            <a:ext cx="12192000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D18EE6-9AD1-4949-96FA-66678DACAC16}"/>
              </a:ext>
            </a:extLst>
          </p:cNvPr>
          <p:cNvSpPr txBox="1"/>
          <p:nvPr/>
        </p:nvSpPr>
        <p:spPr>
          <a:xfrm>
            <a:off x="4579988" y="641522"/>
            <a:ext cx="897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rPr>
              <a:t>Home</a:t>
            </a:r>
            <a:endParaRPr lang="en-GB" sz="1400" dirty="0">
              <a:solidFill>
                <a:schemeClr val="accent5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278B9E-14B2-4640-AB82-E7975E208273}"/>
              </a:ext>
            </a:extLst>
          </p:cNvPr>
          <p:cNvSpPr txBox="1"/>
          <p:nvPr/>
        </p:nvSpPr>
        <p:spPr>
          <a:xfrm>
            <a:off x="7247488" y="641522"/>
            <a:ext cx="146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rPr>
              <a:t>Research Projects</a:t>
            </a:r>
            <a:endParaRPr lang="en-GB" sz="1400" dirty="0">
              <a:solidFill>
                <a:schemeClr val="accent5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F434EC-5770-4786-A332-5D82B62746E1}"/>
              </a:ext>
            </a:extLst>
          </p:cNvPr>
          <p:cNvSpPr txBox="1"/>
          <p:nvPr/>
        </p:nvSpPr>
        <p:spPr>
          <a:xfrm>
            <a:off x="5343939" y="649221"/>
            <a:ext cx="168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rPr>
              <a:t>Thailand Climate Change</a:t>
            </a:r>
            <a:endParaRPr lang="en-GB" sz="1400" dirty="0">
              <a:solidFill>
                <a:schemeClr val="accent5">
                  <a:lumMod val="50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563B7B-EFE2-4B14-B0F9-42E9BFAD85B2}"/>
              </a:ext>
            </a:extLst>
          </p:cNvPr>
          <p:cNvSpPr txBox="1"/>
          <p:nvPr/>
        </p:nvSpPr>
        <p:spPr>
          <a:xfrm>
            <a:off x="8765231" y="641522"/>
            <a:ext cx="1248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rPr>
              <a:t>About us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D95B72-AA54-4245-8FDB-8DF165DCDC28}"/>
              </a:ext>
            </a:extLst>
          </p:cNvPr>
          <p:cNvGrpSpPr/>
          <p:nvPr/>
        </p:nvGrpSpPr>
        <p:grpSpPr>
          <a:xfrm>
            <a:off x="9825088" y="663411"/>
            <a:ext cx="1595325" cy="298117"/>
            <a:chOff x="8583611" y="631020"/>
            <a:chExt cx="1595325" cy="298117"/>
          </a:xfrm>
        </p:grpSpPr>
        <p:pic>
          <p:nvPicPr>
            <p:cNvPr id="69" name="Graphic 68" descr="Magnifying glass">
              <a:extLst>
                <a:ext uri="{FF2B5EF4-FFF2-40B4-BE49-F238E27FC236}">
                  <a16:creationId xmlns:a16="http://schemas.microsoft.com/office/drawing/2014/main" id="{2A53BBB9-315C-42DA-9F39-33A491AA2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880819" y="631020"/>
              <a:ext cx="298117" cy="298117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208D25D-FF62-4087-AF3E-700371ABDBA5}"/>
                </a:ext>
              </a:extLst>
            </p:cNvPr>
            <p:cNvSpPr/>
            <p:nvPr/>
          </p:nvSpPr>
          <p:spPr>
            <a:xfrm>
              <a:off x="8583611" y="675135"/>
              <a:ext cx="1248851" cy="21282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7995BD1-3C26-43CE-97DC-9137CBD0A2C8}"/>
              </a:ext>
            </a:extLst>
          </p:cNvPr>
          <p:cNvCxnSpPr/>
          <p:nvPr/>
        </p:nvCxnSpPr>
        <p:spPr>
          <a:xfrm>
            <a:off x="5253846" y="689000"/>
            <a:ext cx="0" cy="2128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BA181E9-D22F-41A3-86B9-76EEFA93B51E}"/>
              </a:ext>
            </a:extLst>
          </p:cNvPr>
          <p:cNvCxnSpPr/>
          <p:nvPr/>
        </p:nvCxnSpPr>
        <p:spPr>
          <a:xfrm>
            <a:off x="7159006" y="706059"/>
            <a:ext cx="0" cy="2128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F53C854-C0F8-429F-ACD1-5252CCF1E788}"/>
              </a:ext>
            </a:extLst>
          </p:cNvPr>
          <p:cNvCxnSpPr/>
          <p:nvPr/>
        </p:nvCxnSpPr>
        <p:spPr>
          <a:xfrm>
            <a:off x="8650586" y="696700"/>
            <a:ext cx="0" cy="2128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EEB7F2-AAF2-445A-BFBE-9D4D6002CC7C}"/>
              </a:ext>
            </a:extLst>
          </p:cNvPr>
          <p:cNvGrpSpPr/>
          <p:nvPr/>
        </p:nvGrpSpPr>
        <p:grpSpPr>
          <a:xfrm>
            <a:off x="984354" y="224346"/>
            <a:ext cx="2723379" cy="728936"/>
            <a:chOff x="1008752" y="1431699"/>
            <a:chExt cx="2723379" cy="728936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6765147-817E-4CBB-BFF7-88DAFEB7C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34"/>
            <a:stretch/>
          </p:blipFill>
          <p:spPr>
            <a:xfrm>
              <a:off x="1008752" y="1431699"/>
              <a:ext cx="696545" cy="72893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90D67D-3BB8-4ADF-AE15-56062D1348FF}"/>
                </a:ext>
              </a:extLst>
            </p:cNvPr>
            <p:cNvSpPr txBox="1"/>
            <p:nvPr/>
          </p:nvSpPr>
          <p:spPr>
            <a:xfrm>
              <a:off x="1593647" y="1461230"/>
              <a:ext cx="2138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pc="260" dirty="0"/>
                <a:t>THAI-GLOB</a:t>
              </a:r>
              <a:endParaRPr lang="en-GB" sz="2000" b="1" spc="26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8A932E7-C38C-44A0-95A7-0A79133B4140}"/>
                </a:ext>
              </a:extLst>
            </p:cNvPr>
            <p:cNvSpPr/>
            <p:nvPr/>
          </p:nvSpPr>
          <p:spPr>
            <a:xfrm>
              <a:off x="1593647" y="1786020"/>
              <a:ext cx="17378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thaiDist"/>
              <a:r>
                <a:rPr lang="th-TH" sz="800" spc="-5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ศูนย์ประสานงานและพัฒนางานวิจัย</a:t>
              </a:r>
              <a:r>
                <a:rPr lang="th-TH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ด้าน</a:t>
              </a:r>
              <a:br>
                <a:rPr lang="en-US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</a:br>
              <a:r>
                <a:rPr lang="th-TH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โลกร้อนและการเปลี่ยนแปลงสภาพภูมิอากาศ</a:t>
              </a:r>
              <a:r>
                <a:rPr lang="en-US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endParaRPr lang="en-GB" sz="800" dirty="0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4401371C-39A9-4F07-A888-94974D84A8C8}"/>
              </a:ext>
            </a:extLst>
          </p:cNvPr>
          <p:cNvSpPr/>
          <p:nvPr/>
        </p:nvSpPr>
        <p:spPr>
          <a:xfrm flipV="1">
            <a:off x="0" y="1089262"/>
            <a:ext cx="12192000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54A3578-6F01-4538-8DD8-CE832D855C4F}"/>
              </a:ext>
            </a:extLst>
          </p:cNvPr>
          <p:cNvSpPr/>
          <p:nvPr/>
        </p:nvSpPr>
        <p:spPr>
          <a:xfrm>
            <a:off x="8716874" y="484280"/>
            <a:ext cx="993569" cy="5570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Callout: Double Bent Line 79">
            <a:extLst>
              <a:ext uri="{FF2B5EF4-FFF2-40B4-BE49-F238E27FC236}">
                <a16:creationId xmlns:a16="http://schemas.microsoft.com/office/drawing/2014/main" id="{6C1A61CF-5A0F-4AE7-8E70-F8FF2D237405}"/>
              </a:ext>
            </a:extLst>
          </p:cNvPr>
          <p:cNvSpPr/>
          <p:nvPr/>
        </p:nvSpPr>
        <p:spPr>
          <a:xfrm>
            <a:off x="9855175" y="1589316"/>
            <a:ext cx="1861996" cy="1298185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35671"/>
              <a:gd name="adj6" fmla="val -10117"/>
              <a:gd name="adj7" fmla="val -61701"/>
              <a:gd name="adj8" fmla="val -23305"/>
            </a:avLst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43DE24-DE77-44C8-AA1D-3B10BCFA8313}"/>
              </a:ext>
            </a:extLst>
          </p:cNvPr>
          <p:cNvSpPr txBox="1"/>
          <p:nvPr/>
        </p:nvSpPr>
        <p:spPr>
          <a:xfrm>
            <a:off x="9938151" y="1658292"/>
            <a:ext cx="1861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Who we are (</a:t>
            </a:r>
            <a:r>
              <a:rPr lang="th-TH" dirty="0"/>
              <a:t>เราคือใคร)</a:t>
            </a:r>
          </a:p>
          <a:p>
            <a:pPr marL="342900" indent="-342900">
              <a:buAutoNum type="arabicPeriod"/>
            </a:pPr>
            <a:r>
              <a:rPr lang="en-US" dirty="0"/>
              <a:t>Contact 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88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C2554B18-0034-4B55-8883-A8723E886BE1}"/>
              </a:ext>
            </a:extLst>
          </p:cNvPr>
          <p:cNvSpPr/>
          <p:nvPr/>
        </p:nvSpPr>
        <p:spPr>
          <a:xfrm>
            <a:off x="-7654" y="4013159"/>
            <a:ext cx="12192000" cy="26933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C51066-328D-41DB-B871-0CCA391C2E5E}"/>
              </a:ext>
            </a:extLst>
          </p:cNvPr>
          <p:cNvSpPr/>
          <p:nvPr/>
        </p:nvSpPr>
        <p:spPr>
          <a:xfrm flipV="1">
            <a:off x="0" y="1089262"/>
            <a:ext cx="12192000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0AC439-6A09-4B30-BCCA-286C76B8A869}"/>
              </a:ext>
            </a:extLst>
          </p:cNvPr>
          <p:cNvGrpSpPr/>
          <p:nvPr/>
        </p:nvGrpSpPr>
        <p:grpSpPr>
          <a:xfrm>
            <a:off x="9825088" y="663411"/>
            <a:ext cx="1595325" cy="298117"/>
            <a:chOff x="8583611" y="631020"/>
            <a:chExt cx="1595325" cy="298117"/>
          </a:xfrm>
        </p:grpSpPr>
        <p:pic>
          <p:nvPicPr>
            <p:cNvPr id="11" name="Graphic 10" descr="Magnifying glass">
              <a:extLst>
                <a:ext uri="{FF2B5EF4-FFF2-40B4-BE49-F238E27FC236}">
                  <a16:creationId xmlns:a16="http://schemas.microsoft.com/office/drawing/2014/main" id="{9DDC2A89-FF41-4E39-9D75-9161154B0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0819" y="631020"/>
              <a:ext cx="298117" cy="29811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B524A9-AF16-401C-8DC5-0EB29D183BB2}"/>
                </a:ext>
              </a:extLst>
            </p:cNvPr>
            <p:cNvSpPr/>
            <p:nvPr/>
          </p:nvSpPr>
          <p:spPr>
            <a:xfrm>
              <a:off x="8583611" y="675135"/>
              <a:ext cx="1248851" cy="21282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8ED382-709B-4114-91B4-E5AA79F17741}"/>
              </a:ext>
            </a:extLst>
          </p:cNvPr>
          <p:cNvGrpSpPr/>
          <p:nvPr/>
        </p:nvGrpSpPr>
        <p:grpSpPr>
          <a:xfrm>
            <a:off x="984354" y="224346"/>
            <a:ext cx="2723379" cy="728936"/>
            <a:chOff x="1008752" y="1431699"/>
            <a:chExt cx="2723379" cy="72893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E80E9F7-5994-4A1F-B611-171893C78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34"/>
            <a:stretch/>
          </p:blipFill>
          <p:spPr>
            <a:xfrm>
              <a:off x="1008752" y="1431699"/>
              <a:ext cx="696545" cy="72893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109E55-DA23-4A40-B7D6-68B177C6CAE2}"/>
                </a:ext>
              </a:extLst>
            </p:cNvPr>
            <p:cNvSpPr txBox="1"/>
            <p:nvPr/>
          </p:nvSpPr>
          <p:spPr>
            <a:xfrm>
              <a:off x="1593647" y="1461230"/>
              <a:ext cx="2138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pc="260" dirty="0"/>
                <a:t>THAI-GLOB</a:t>
              </a:r>
              <a:endParaRPr lang="en-GB" sz="2000" b="1" spc="26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1DEA001-0A97-4A4F-B733-B7DE73E31081}"/>
                </a:ext>
              </a:extLst>
            </p:cNvPr>
            <p:cNvSpPr/>
            <p:nvPr/>
          </p:nvSpPr>
          <p:spPr>
            <a:xfrm>
              <a:off x="1593647" y="1786020"/>
              <a:ext cx="17378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thaiDist"/>
              <a:r>
                <a:rPr lang="th-TH" sz="800" spc="-5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ศูนย์ประสานงานและพัฒนางานวิจัย</a:t>
              </a:r>
              <a:r>
                <a:rPr lang="th-TH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ด้าน</a:t>
              </a:r>
              <a:br>
                <a:rPr lang="en-US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</a:br>
              <a:r>
                <a:rPr lang="th-TH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โลกร้อนและการเปลี่ยนแปลงสภาพภูมิอากาศ</a:t>
              </a:r>
              <a:r>
                <a:rPr lang="en-US" sz="800" dirty="0">
                  <a:latin typeface="Cloud Light" panose="02000000000000000000" pitchFamily="50" charset="-34"/>
                  <a:cs typeface="Cloud Light" panose="02000000000000000000" pitchFamily="50" charset="-34"/>
                </a:rPr>
                <a:t> </a:t>
              </a:r>
              <a:endParaRPr lang="en-GB" sz="800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25ECE-A6F6-49CB-817D-CF13A07C4E50}"/>
              </a:ext>
            </a:extLst>
          </p:cNvPr>
          <p:cNvSpPr/>
          <p:nvPr/>
        </p:nvSpPr>
        <p:spPr>
          <a:xfrm flipV="1">
            <a:off x="0" y="1089262"/>
            <a:ext cx="12192000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2E00BD-CECE-4A5E-8F4B-324A3B35C97F}"/>
              </a:ext>
            </a:extLst>
          </p:cNvPr>
          <p:cNvSpPr txBox="1"/>
          <p:nvPr/>
        </p:nvSpPr>
        <p:spPr>
          <a:xfrm>
            <a:off x="2046463" y="1503435"/>
            <a:ext cx="2271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Contact us</a:t>
            </a:r>
            <a:endParaRPr lang="en-GB" sz="28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F8936C-E30D-4BB3-901C-5D87F5DDB0D7}"/>
              </a:ext>
            </a:extLst>
          </p:cNvPr>
          <p:cNvSpPr/>
          <p:nvPr/>
        </p:nvSpPr>
        <p:spPr>
          <a:xfrm>
            <a:off x="2046463" y="2446276"/>
            <a:ext cx="7899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solidFill>
                  <a:schemeClr val="accent5">
                    <a:lumMod val="7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ศูนย์ประสานงานและพัฒนางานวิจัยด้านโลกร้อนและการเปลี่ยนแปลงสภาพภูมิอากาศ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 (Thai-Glob)</a:t>
            </a:r>
            <a:endParaRPr lang="en-GB" dirty="0">
              <a:solidFill>
                <a:schemeClr val="accent5">
                  <a:lumMod val="7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DCCB64-A46F-4E11-822C-AC3C09CDAE9F}"/>
              </a:ext>
            </a:extLst>
          </p:cNvPr>
          <p:cNvSpPr/>
          <p:nvPr/>
        </p:nvSpPr>
        <p:spPr>
          <a:xfrm>
            <a:off x="2088061" y="3508327"/>
            <a:ext cx="6014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126 ถนน ประชาอุทิศ แขวง บางมด เขตทุ่งครุ กรุงเทพมหานคร 10140</a:t>
            </a:r>
            <a:endParaRPr lang="en-GB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E2C9E6-E208-4E54-9648-A20F3C0D6C79}"/>
              </a:ext>
            </a:extLst>
          </p:cNvPr>
          <p:cNvGrpSpPr/>
          <p:nvPr/>
        </p:nvGrpSpPr>
        <p:grpSpPr>
          <a:xfrm>
            <a:off x="2046464" y="4149970"/>
            <a:ext cx="3027999" cy="2448110"/>
            <a:chOff x="1913755" y="7055362"/>
            <a:chExt cx="3027999" cy="2448110"/>
          </a:xfrm>
        </p:grpSpPr>
        <p:pic>
          <p:nvPicPr>
            <p:cNvPr id="74" name="Graphic 73" descr="Speaker Phone">
              <a:extLst>
                <a:ext uri="{FF2B5EF4-FFF2-40B4-BE49-F238E27FC236}">
                  <a16:creationId xmlns:a16="http://schemas.microsoft.com/office/drawing/2014/main" id="{3BB053A5-8743-4812-9D3E-BCEC833DC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70895" y="7055362"/>
              <a:ext cx="438261" cy="4382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41FCA7-F2A9-4D3C-8705-1732A83E106E}"/>
                </a:ext>
              </a:extLst>
            </p:cNvPr>
            <p:cNvSpPr/>
            <p:nvPr/>
          </p:nvSpPr>
          <p:spPr>
            <a:xfrm>
              <a:off x="2504868" y="7214808"/>
              <a:ext cx="24368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i="1" dirty="0">
                  <a:latin typeface="Cloud Light" panose="02000000000000000000" pitchFamily="50" charset="-34"/>
                  <a:ea typeface="Calibri" panose="020F0502020204030204" pitchFamily="34" charset="0"/>
                  <a:cs typeface="Cloud Light" panose="02000000000000000000" pitchFamily="50" charset="-34"/>
                </a:rPr>
                <a:t>0-2470-8309-10 ต่อ 4144</a:t>
              </a:r>
            </a:p>
          </p:txBody>
        </p:sp>
        <p:pic>
          <p:nvPicPr>
            <p:cNvPr id="15" name="Graphic 14" descr="Printer">
              <a:extLst>
                <a:ext uri="{FF2B5EF4-FFF2-40B4-BE49-F238E27FC236}">
                  <a16:creationId xmlns:a16="http://schemas.microsoft.com/office/drawing/2014/main" id="{7D8C7255-3163-4205-96FC-33029EA1C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04358" y="7742719"/>
              <a:ext cx="357118" cy="357118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A9942FD-94DD-4503-BB5E-31A084159612}"/>
                </a:ext>
              </a:extLst>
            </p:cNvPr>
            <p:cNvSpPr/>
            <p:nvPr/>
          </p:nvSpPr>
          <p:spPr>
            <a:xfrm>
              <a:off x="2542428" y="7841526"/>
              <a:ext cx="13548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600" i="1" dirty="0">
                  <a:latin typeface="Cloud Light" panose="02000000000000000000" pitchFamily="50" charset="-34"/>
                  <a:ea typeface="Calibri" panose="020F0502020204030204" pitchFamily="34" charset="0"/>
                  <a:cs typeface="Cloud Light" panose="02000000000000000000" pitchFamily="50" charset="-34"/>
                </a:rPr>
                <a:t>0-2470-</a:t>
              </a:r>
              <a:r>
                <a:rPr lang="en-US" sz="1600" i="1" dirty="0">
                  <a:latin typeface="Cloud Light" panose="02000000000000000000" pitchFamily="50" charset="-34"/>
                  <a:ea typeface="Calibri" panose="020F0502020204030204" pitchFamily="34" charset="0"/>
                  <a:cs typeface="Cloud Light" panose="02000000000000000000" pitchFamily="50" charset="-34"/>
                </a:rPr>
                <a:t>XXXX</a:t>
              </a:r>
              <a:endParaRPr lang="th-TH" sz="1600" i="1" dirty="0">
                <a:latin typeface="Cloud Light" panose="02000000000000000000" pitchFamily="50" charset="-34"/>
                <a:ea typeface="Calibri" panose="020F0502020204030204" pitchFamily="34" charset="0"/>
                <a:cs typeface="Cloud Light" panose="02000000000000000000" pitchFamily="50" charset="-34"/>
              </a:endParaRPr>
            </a:p>
          </p:txBody>
        </p:sp>
        <p:pic>
          <p:nvPicPr>
            <p:cNvPr id="77" name="Graphic 76" descr="Envelope">
              <a:extLst>
                <a:ext uri="{FF2B5EF4-FFF2-40B4-BE49-F238E27FC236}">
                  <a16:creationId xmlns:a16="http://schemas.microsoft.com/office/drawing/2014/main" id="{95FC9736-06D6-41EF-A7BA-3F6EE577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04358" y="8380990"/>
              <a:ext cx="405923" cy="405923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999B056-3417-47CC-A700-E5763AE3E8DD}"/>
                </a:ext>
              </a:extLst>
            </p:cNvPr>
            <p:cNvSpPr/>
            <p:nvPr/>
          </p:nvSpPr>
          <p:spPr>
            <a:xfrm>
              <a:off x="2542428" y="8446782"/>
              <a:ext cx="20084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loud Light" panose="02000000000000000000" pitchFamily="50" charset="-34"/>
                  <a:ea typeface="Calibri" panose="020F0502020204030204" pitchFamily="34" charset="0"/>
                  <a:cs typeface="Cloud Light" panose="02000000000000000000" pitchFamily="50" charset="-34"/>
                </a:rPr>
                <a:t>Thaiglob@gmail.com</a:t>
              </a:r>
              <a:endParaRPr lang="th-TH" sz="1600" dirty="0">
                <a:latin typeface="Cloud Light" panose="02000000000000000000" pitchFamily="50" charset="-34"/>
                <a:ea typeface="Calibri" panose="020F0502020204030204" pitchFamily="34" charset="0"/>
                <a:cs typeface="Cloud Light" panose="02000000000000000000" pitchFamily="50" charset="-34"/>
              </a:endParaRPr>
            </a:p>
          </p:txBody>
        </p:sp>
        <p:pic>
          <p:nvPicPr>
            <p:cNvPr id="79" name="Picture 4" descr="à¸à¸¥à¸à¸²à¸£à¸à¹à¸à¸«à¸²à¸£à¸¹à¸à¸ à¸²à¸à¸ªà¸³à¸«à¸£à¸±à¸ facebook logo png">
              <a:extLst>
                <a:ext uri="{FF2B5EF4-FFF2-40B4-BE49-F238E27FC236}">
                  <a16:creationId xmlns:a16="http://schemas.microsoft.com/office/drawing/2014/main" id="{D4276740-BE87-4C85-958E-72D928F12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755" y="8931098"/>
              <a:ext cx="572374" cy="572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A3F6DC0-840C-49CA-808B-34AF078E83EF}"/>
                </a:ext>
              </a:extLst>
            </p:cNvPr>
            <p:cNvSpPr/>
            <p:nvPr/>
          </p:nvSpPr>
          <p:spPr>
            <a:xfrm>
              <a:off x="2574374" y="9087721"/>
              <a:ext cx="2349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loud Light" panose="02000000000000000000" pitchFamily="50" charset="-34"/>
                  <a:ea typeface="Calibri" panose="020F0502020204030204" pitchFamily="34" charset="0"/>
                  <a:cs typeface="Cloud Light" panose="02000000000000000000" pitchFamily="50" charset="-34"/>
                </a:rPr>
                <a:t>Climatechange.jgsee.org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2950AC0-5C7E-4873-9045-50C260D3D8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0474" y="7016414"/>
            <a:ext cx="8291052" cy="1293523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2E1775F5-6E5B-485A-AFE1-3C5C2849BB0D}"/>
              </a:ext>
            </a:extLst>
          </p:cNvPr>
          <p:cNvSpPr/>
          <p:nvPr/>
        </p:nvSpPr>
        <p:spPr>
          <a:xfrm>
            <a:off x="2046463" y="28107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solidFill>
                  <a:schemeClr val="accent5">
                    <a:lumMod val="7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บัณฑิตวิทยาลัยร่วมด้านพลังงานและสิ่งแวดล้อม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loud Light" panose="02000000000000000000" pitchFamily="50" charset="-34"/>
              <a:cs typeface="Cloud Light" panose="02000000000000000000" pitchFamily="50" charset="-34"/>
            </a:endParaRPr>
          </a:p>
          <a:p>
            <a:r>
              <a:rPr lang="th-TH" dirty="0">
                <a:solidFill>
                  <a:schemeClr val="accent5">
                    <a:lumMod val="75000"/>
                  </a:schemeClr>
                </a:solidFill>
                <a:latin typeface="Cloud Light" panose="02000000000000000000" pitchFamily="50" charset="-34"/>
                <a:cs typeface="Cloud Light" panose="02000000000000000000" pitchFamily="50" charset="-34"/>
              </a:rPr>
              <a:t>มหาวิทยาลัยเทคโนโลยีพระจอมเกล้าธนบุรี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573B025-D100-4CE9-ABE4-280B49FB120E}"/>
              </a:ext>
            </a:extLst>
          </p:cNvPr>
          <p:cNvSpPr/>
          <p:nvPr/>
        </p:nvSpPr>
        <p:spPr>
          <a:xfrm>
            <a:off x="0" y="20072067"/>
            <a:ext cx="12192000" cy="22294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EE7B7F-F112-497F-8945-A43D43954C0E}"/>
              </a:ext>
            </a:extLst>
          </p:cNvPr>
          <p:cNvGrpSpPr/>
          <p:nvPr/>
        </p:nvGrpSpPr>
        <p:grpSpPr>
          <a:xfrm>
            <a:off x="1538372" y="20887813"/>
            <a:ext cx="8907559" cy="1087514"/>
            <a:chOff x="1640923" y="14657585"/>
            <a:chExt cx="8907559" cy="1087514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13F28AE-8193-4932-9548-28F7B1A9C9BB}"/>
                </a:ext>
              </a:extLst>
            </p:cNvPr>
            <p:cNvSpPr/>
            <p:nvPr/>
          </p:nvSpPr>
          <p:spPr>
            <a:xfrm>
              <a:off x="1640923" y="14657585"/>
              <a:ext cx="28337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spc="260" dirty="0">
                  <a:solidFill>
                    <a:schemeClr val="bg1"/>
                  </a:solidFill>
                </a:rPr>
                <a:t>THAI-GLOB</a:t>
              </a:r>
              <a:endParaRPr lang="en-GB" sz="4000" b="1" spc="260" dirty="0">
                <a:solidFill>
                  <a:schemeClr val="bg1"/>
                </a:solidFill>
              </a:endParaRPr>
            </a:p>
          </p:txBody>
        </p:sp>
        <p:pic>
          <p:nvPicPr>
            <p:cNvPr id="89" name="Picture 4" descr="à¸à¸¥à¸à¸²à¸£à¸à¹à¸à¸«à¸²à¸£à¸¹à¸à¸ à¸²à¸à¸ªà¸³à¸«à¸£à¸±à¸ facebook logo png">
              <a:extLst>
                <a:ext uri="{FF2B5EF4-FFF2-40B4-BE49-F238E27FC236}">
                  <a16:creationId xmlns:a16="http://schemas.microsoft.com/office/drawing/2014/main" id="{A752D08B-5CFC-499A-A05D-99DF27AEE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4170" y="15240048"/>
              <a:ext cx="502517" cy="50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Graphic 89" descr="Envelope">
              <a:extLst>
                <a:ext uri="{FF2B5EF4-FFF2-40B4-BE49-F238E27FC236}">
                  <a16:creationId xmlns:a16="http://schemas.microsoft.com/office/drawing/2014/main" id="{182C8EFF-A7E6-4BC8-AECB-ABB4E022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28128" y="15281130"/>
              <a:ext cx="420354" cy="420354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932E59C-B5B1-40B9-9910-C344B9D02312}"/>
                </a:ext>
              </a:extLst>
            </p:cNvPr>
            <p:cNvSpPr/>
            <p:nvPr/>
          </p:nvSpPr>
          <p:spPr>
            <a:xfrm>
              <a:off x="1700825" y="15262841"/>
              <a:ext cx="61772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12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ศูนย์ประสานงานและพัฒนางานวิจัยด้านโลกร้อนและการเปลี่ยนแปลงสภาพภูมิอากาศ</a:t>
              </a:r>
              <a:endParaRPr lang="en-GB" sz="12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77D6DBB-437F-4B11-9536-58A8C9FD82CB}"/>
                </a:ext>
              </a:extLst>
            </p:cNvPr>
            <p:cNvSpPr/>
            <p:nvPr/>
          </p:nvSpPr>
          <p:spPr>
            <a:xfrm>
              <a:off x="1700825" y="15468100"/>
              <a:ext cx="4453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1200" b="1" dirty="0">
                  <a:solidFill>
                    <a:schemeClr val="bg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บัณฑิตวิทยาลัยร่วมด้านพลังงานและสิ่งแวดล้อม มหาวิทยาลัยเทคโนโลยีพระจอมเกล้าธนบุรี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5152B74-BA6D-4EC8-B09C-5ECA3312D008}"/>
              </a:ext>
            </a:extLst>
          </p:cNvPr>
          <p:cNvSpPr txBox="1"/>
          <p:nvPr/>
        </p:nvSpPr>
        <p:spPr>
          <a:xfrm>
            <a:off x="4009275" y="8940514"/>
            <a:ext cx="224796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/>
              <a:t>แผนที่</a:t>
            </a:r>
            <a:endParaRPr lang="en-GB" sz="5400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A1F77-9480-46CC-B551-017A52761644}"/>
              </a:ext>
            </a:extLst>
          </p:cNvPr>
          <p:cNvCxnSpPr/>
          <p:nvPr/>
        </p:nvCxnSpPr>
        <p:spPr>
          <a:xfrm>
            <a:off x="5253846" y="689000"/>
            <a:ext cx="0" cy="2128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10185F-102C-461D-97BB-DE7AB93832E8}"/>
              </a:ext>
            </a:extLst>
          </p:cNvPr>
          <p:cNvCxnSpPr/>
          <p:nvPr/>
        </p:nvCxnSpPr>
        <p:spPr>
          <a:xfrm>
            <a:off x="7159006" y="706059"/>
            <a:ext cx="0" cy="2128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E249AA-E49A-441C-9D30-95015676956A}"/>
              </a:ext>
            </a:extLst>
          </p:cNvPr>
          <p:cNvCxnSpPr/>
          <p:nvPr/>
        </p:nvCxnSpPr>
        <p:spPr>
          <a:xfrm>
            <a:off x="8650586" y="696700"/>
            <a:ext cx="0" cy="21282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CA1FC55-2E92-4204-8F12-FAB63ABED060}"/>
              </a:ext>
            </a:extLst>
          </p:cNvPr>
          <p:cNvGrpSpPr/>
          <p:nvPr/>
        </p:nvGrpSpPr>
        <p:grpSpPr>
          <a:xfrm>
            <a:off x="4579988" y="641522"/>
            <a:ext cx="5434094" cy="315476"/>
            <a:chOff x="4579988" y="641522"/>
            <a:chExt cx="5434094" cy="31547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D94205-0708-4A50-9AF9-DA36F979382C}"/>
                </a:ext>
              </a:extLst>
            </p:cNvPr>
            <p:cNvSpPr txBox="1"/>
            <p:nvPr/>
          </p:nvSpPr>
          <p:spPr>
            <a:xfrm>
              <a:off x="4579988" y="641522"/>
              <a:ext cx="897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Home</a:t>
              </a:r>
              <a:endParaRPr lang="en-GB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CBC535-68D2-415C-8C82-85D88E600B06}"/>
                </a:ext>
              </a:extLst>
            </p:cNvPr>
            <p:cNvSpPr txBox="1"/>
            <p:nvPr/>
          </p:nvSpPr>
          <p:spPr>
            <a:xfrm>
              <a:off x="7247488" y="641522"/>
              <a:ext cx="1469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Research Projects</a:t>
              </a:r>
              <a:endParaRPr lang="en-GB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A365DC-D199-435E-8C3A-A0607C47F7FB}"/>
                </a:ext>
              </a:extLst>
            </p:cNvPr>
            <p:cNvSpPr txBox="1"/>
            <p:nvPr/>
          </p:nvSpPr>
          <p:spPr>
            <a:xfrm>
              <a:off x="5343939" y="649221"/>
              <a:ext cx="168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Thailand Climate Change</a:t>
              </a:r>
              <a:endParaRPr lang="en-GB" sz="1400" dirty="0">
                <a:solidFill>
                  <a:schemeClr val="accent5">
                    <a:lumMod val="50000"/>
                  </a:schemeClr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5E4EE4-0C5D-4611-B534-34093B807C07}"/>
                </a:ext>
              </a:extLst>
            </p:cNvPr>
            <p:cNvSpPr txBox="1"/>
            <p:nvPr/>
          </p:nvSpPr>
          <p:spPr>
            <a:xfrm>
              <a:off x="8765231" y="641522"/>
              <a:ext cx="1248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  <a:latin typeface="Bahnschrift Light Condensed" panose="020B0502040204020203" pitchFamily="34" charset="0"/>
                </a:rPr>
                <a:t>About us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B4DA98A-ADB9-4D90-812B-8E13001FD515}"/>
                </a:ext>
              </a:extLst>
            </p:cNvPr>
            <p:cNvCxnSpPr/>
            <p:nvPr/>
          </p:nvCxnSpPr>
          <p:spPr>
            <a:xfrm>
              <a:off x="5253846" y="689000"/>
              <a:ext cx="0" cy="21282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18572E9-5DE1-4BDB-B89B-40E30F0AA2B4}"/>
                </a:ext>
              </a:extLst>
            </p:cNvPr>
            <p:cNvCxnSpPr/>
            <p:nvPr/>
          </p:nvCxnSpPr>
          <p:spPr>
            <a:xfrm>
              <a:off x="7159006" y="706059"/>
              <a:ext cx="0" cy="21282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A04773C-24B1-4226-A789-7EC1C38C4181}"/>
                </a:ext>
              </a:extLst>
            </p:cNvPr>
            <p:cNvCxnSpPr/>
            <p:nvPr/>
          </p:nvCxnSpPr>
          <p:spPr>
            <a:xfrm>
              <a:off x="8650586" y="696700"/>
              <a:ext cx="0" cy="21282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887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49A0B-37AE-4367-BCF4-3D59F06F456E}"/>
              </a:ext>
            </a:extLst>
          </p:cNvPr>
          <p:cNvSpPr/>
          <p:nvPr/>
        </p:nvSpPr>
        <p:spPr>
          <a:xfrm>
            <a:off x="851338" y="8639503"/>
            <a:ext cx="6813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Home: </a:t>
            </a:r>
            <a:r>
              <a:rPr lang="en-GB" dirty="0">
                <a:hlinkClick r:id="rId2"/>
              </a:rPr>
              <a:t>https://www.nature.org/en-us/</a:t>
            </a:r>
            <a:endParaRPr lang="en-GB" dirty="0"/>
          </a:p>
          <a:p>
            <a:r>
              <a:rPr lang="en-GB" dirty="0">
                <a:hlinkClick r:id="rId3"/>
              </a:rPr>
              <a:t>https://www.audubon.org/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E51C7-AF15-415E-B1CE-476C7B952270}"/>
              </a:ext>
            </a:extLst>
          </p:cNvPr>
          <p:cNvSpPr/>
          <p:nvPr/>
        </p:nvSpPr>
        <p:spPr>
          <a:xfrm>
            <a:off x="3585441" y="12415322"/>
            <a:ext cx="502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hlinkClick r:id="rId4"/>
              </a:rPr>
              <a:t>http://www.livingriversiam.org/3river-thai/link.htm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083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2720</TotalTime>
  <Words>1084</Words>
  <Application>Microsoft Office PowerPoint</Application>
  <PresentationFormat>Custom</PresentationFormat>
  <Paragraphs>175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Frutiger</vt:lpstr>
      <vt:lpstr>Arial Black</vt:lpstr>
      <vt:lpstr>Browallia New</vt:lpstr>
      <vt:lpstr>Calibri</vt:lpstr>
      <vt:lpstr>Roboto</vt:lpstr>
      <vt:lpstr>Cloud Light</vt:lpstr>
      <vt:lpstr>Bahnschrift Light Condensed</vt:lpstr>
      <vt:lpstr>Calibri Light</vt:lpstr>
      <vt:lpstr>Arial</vt:lpstr>
      <vt:lpstr>Tahoma</vt:lpstr>
      <vt:lpstr>supermarket</vt:lpstr>
      <vt:lpstr>Cordia New</vt:lpstr>
      <vt:lpstr>Office Theme</vt:lpstr>
      <vt:lpstr>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Panatda Riyakad</dc:creator>
  <cp:lastModifiedBy>TEERANAI KONGTANARUG</cp:lastModifiedBy>
  <cp:revision>139</cp:revision>
  <dcterms:created xsi:type="dcterms:W3CDTF">2019-09-19T06:52:11Z</dcterms:created>
  <dcterms:modified xsi:type="dcterms:W3CDTF">2020-01-30T03:54:42Z</dcterms:modified>
</cp:coreProperties>
</file>